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9" r:id="rId1"/>
    <p:sldMasterId id="2147483659" r:id="rId2"/>
    <p:sldMasterId id="2147483669" r:id="rId3"/>
  </p:sldMasterIdLst>
  <p:notesMasterIdLst>
    <p:notesMasterId r:id="rId34"/>
  </p:notesMasterIdLst>
  <p:sldIdLst>
    <p:sldId id="713" r:id="rId4"/>
    <p:sldId id="709" r:id="rId5"/>
    <p:sldId id="714" r:id="rId6"/>
    <p:sldId id="715" r:id="rId7"/>
    <p:sldId id="716" r:id="rId8"/>
    <p:sldId id="717" r:id="rId9"/>
    <p:sldId id="718" r:id="rId10"/>
    <p:sldId id="719" r:id="rId11"/>
    <p:sldId id="720" r:id="rId12"/>
    <p:sldId id="721" r:id="rId13"/>
    <p:sldId id="725" r:id="rId14"/>
    <p:sldId id="724" r:id="rId15"/>
    <p:sldId id="723" r:id="rId16"/>
    <p:sldId id="726" r:id="rId17"/>
    <p:sldId id="727" r:id="rId18"/>
    <p:sldId id="728" r:id="rId19"/>
    <p:sldId id="729" r:id="rId20"/>
    <p:sldId id="734" r:id="rId21"/>
    <p:sldId id="735" r:id="rId22"/>
    <p:sldId id="736" r:id="rId23"/>
    <p:sldId id="737" r:id="rId24"/>
    <p:sldId id="738" r:id="rId25"/>
    <p:sldId id="747" r:id="rId26"/>
    <p:sldId id="739" r:id="rId27"/>
    <p:sldId id="740" r:id="rId28"/>
    <p:sldId id="746" r:id="rId29"/>
    <p:sldId id="742" r:id="rId30"/>
    <p:sldId id="743" r:id="rId31"/>
    <p:sldId id="744" r:id="rId32"/>
    <p:sldId id="745" r:id="rId33"/>
  </p:sldIdLst>
  <p:sldSz cx="9144000" cy="5143500" type="screen16x9"/>
  <p:notesSz cx="6858000" cy="93138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3540F3E4-3A56-594D-A98C-62123F4F527F}">
          <p14:sldIdLst>
            <p14:sldId id="713"/>
            <p14:sldId id="709"/>
            <p14:sldId id="714"/>
            <p14:sldId id="715"/>
            <p14:sldId id="716"/>
            <p14:sldId id="717"/>
            <p14:sldId id="718"/>
            <p14:sldId id="719"/>
            <p14:sldId id="720"/>
            <p14:sldId id="721"/>
            <p14:sldId id="725"/>
            <p14:sldId id="724"/>
            <p14:sldId id="723"/>
            <p14:sldId id="726"/>
            <p14:sldId id="727"/>
            <p14:sldId id="728"/>
            <p14:sldId id="729"/>
            <p14:sldId id="734"/>
            <p14:sldId id="735"/>
            <p14:sldId id="736"/>
            <p14:sldId id="737"/>
            <p14:sldId id="738"/>
            <p14:sldId id="747"/>
            <p14:sldId id="739"/>
            <p14:sldId id="740"/>
            <p14:sldId id="746"/>
            <p14:sldId id="742"/>
            <p14:sldId id="743"/>
            <p14:sldId id="744"/>
            <p14:sldId id="7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C6531F"/>
    <a:srgbClr val="BF5700"/>
    <a:srgbClr val="C01338"/>
    <a:srgbClr val="79C82A"/>
    <a:srgbClr val="DE7E7A"/>
    <a:srgbClr val="D61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3546" autoAdjust="0"/>
  </p:normalViewPr>
  <p:slideViewPr>
    <p:cSldViewPr>
      <p:cViewPr varScale="1">
        <p:scale>
          <a:sx n="81" d="100"/>
          <a:sy n="81" d="100"/>
        </p:scale>
        <p:origin x="878" y="2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F6FD56A5-6355-4B13-B783-7CC5477550B3}" type="datetimeFigureOut">
              <a:rPr lang="en-US"/>
              <a:pPr>
                <a:defRPr/>
              </a:pPr>
              <a:t>4/10/2019</a:t>
            </a:fld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7025" y="700088"/>
            <a:ext cx="6203950" cy="34909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24085"/>
            <a:ext cx="5486400" cy="419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6E074355-CE0D-4C68-A6CB-C364ED71B3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979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04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279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09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748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329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extensions: sparsity and non-GLMs, &amp; some parameters can be relaxed</a:t>
            </a:r>
          </a:p>
          <a:p>
            <a:r>
              <a:rPr lang="en-US" dirty="0"/>
              <a:t>Improvement compared to GD: O(kappa*m*d)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759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734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69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25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153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886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09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144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343"/>
            <a:ext cx="7772400" cy="110299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61331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043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9021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6708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7360"/>
            <a:ext cx="8229600" cy="29489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0783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5988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74470"/>
            <a:ext cx="4038600" cy="3017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74470"/>
            <a:ext cx="4038600" cy="3017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750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6964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6138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69085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77478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1650"/>
            <a:ext cx="8229600" cy="2914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7501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9158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95300" y="120015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/>
          <a:p>
            <a:r>
              <a:rPr lang="en-US" dirty="0"/>
              <a:t>Insert your</a:t>
            </a:r>
            <a:br>
              <a:rPr lang="en-US" dirty="0"/>
            </a:br>
            <a:r>
              <a:rPr lang="en-US" dirty="0"/>
              <a:t>headline here</a:t>
            </a:r>
            <a:br>
              <a:rPr lang="en-US" dirty="0"/>
            </a:br>
            <a:r>
              <a:rPr lang="en-US" dirty="0"/>
              <a:t>up to 3 lines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95300" y="33337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Insert your subtitle or any additional description text here up to</a:t>
            </a:r>
            <a:br>
              <a:rPr lang="en-US" dirty="0"/>
            </a:br>
            <a:r>
              <a:rPr lang="en-US" dirty="0"/>
              <a:t>two lines of text or you can delete this text box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9"/>
          <p:cNvSpPr txBox="1">
            <a:spLocks/>
          </p:cNvSpPr>
          <p:nvPr userDrawn="1"/>
        </p:nvSpPr>
        <p:spPr>
          <a:xfrm>
            <a:off x="490384" y="41719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050" b="0" i="0" cap="all" baseline="0" dirty="0">
                <a:latin typeface="Arial Black" charset="0"/>
              </a:rPr>
              <a:t>Presenter or speaker name</a:t>
            </a:r>
          </a:p>
          <a:p>
            <a:pPr fontAlgn="auto">
              <a:lnSpc>
                <a:spcPct val="30000"/>
              </a:lnSpc>
              <a:spcAft>
                <a:spcPts val="0"/>
              </a:spcAft>
            </a:pPr>
            <a:r>
              <a:rPr lang="en-US" sz="1050" dirty="0"/>
              <a:t>Position/Role,</a:t>
            </a:r>
            <a:r>
              <a:rPr lang="en-US" sz="1050" baseline="0" dirty="0"/>
              <a:t> The University of Texas at Austin</a:t>
            </a:r>
            <a:endParaRPr lang="en-US" sz="1050" dirty="0"/>
          </a:p>
        </p:txBody>
      </p:sp>
      <p:sp>
        <p:nvSpPr>
          <p:cNvPr id="16" name="Text Placeholder 9"/>
          <p:cNvSpPr txBox="1">
            <a:spLocks/>
          </p:cNvSpPr>
          <p:nvPr userDrawn="1"/>
        </p:nvSpPr>
        <p:spPr>
          <a:xfrm>
            <a:off x="548640" y="45720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200" b="0" i="0" cap="all" baseline="0" dirty="0">
                <a:latin typeface="Arial Black" charset="0"/>
              </a:rPr>
              <a:t>Month 20xx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503322918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800" b="1" i="0" kern="800" cap="all" normalizeH="0" baseline="0">
          <a:solidFill>
            <a:schemeClr val="bg1"/>
          </a:solidFill>
          <a:latin typeface="Arial Black" charset="0"/>
          <a:ea typeface="Arial Black" charset="0"/>
          <a:cs typeface="Arial Black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1400" b="0" i="0" kern="1200" baseline="0">
          <a:solidFill>
            <a:schemeClr val="bg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2865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80210"/>
            <a:ext cx="8229600" cy="2948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1823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7" r:id="rId5"/>
    <p:sldLayoutId id="2147483668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9972"/>
            <a:ext cx="822960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163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7" r:id="rId5"/>
    <p:sldLayoutId id="2147483678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Saadallah-Kassir/ConvexOptLiSSA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hyperlink" Target="https://github.com/Saadallah-Kassir/ConvexOptLiSSA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9"/>
          <p:cNvSpPr txBox="1">
            <a:spLocks/>
          </p:cNvSpPr>
          <p:nvPr/>
        </p:nvSpPr>
        <p:spPr>
          <a:xfrm>
            <a:off x="548640" y="4114800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050" b="0" i="0" cap="all" baseline="0" dirty="0">
                <a:latin typeface="Arial Black" charset="0"/>
              </a:rPr>
              <a:t>Saadallah Kassir – Hassan </a:t>
            </a:r>
            <a:r>
              <a:rPr lang="en-US" sz="1050" b="0" i="0" cap="all" baseline="0" dirty="0" err="1">
                <a:latin typeface="Arial Black" charset="0"/>
              </a:rPr>
              <a:t>Hmedi</a:t>
            </a:r>
            <a:r>
              <a:rPr lang="en-US" sz="1050" b="0" i="0" cap="all" baseline="0" dirty="0">
                <a:latin typeface="Arial Black" charset="0"/>
              </a:rPr>
              <a:t> – </a:t>
            </a:r>
            <a:r>
              <a:rPr lang="en-US" sz="1050" b="0" i="0" cap="all" baseline="0" dirty="0" err="1">
                <a:latin typeface="Arial Black" charset="0"/>
              </a:rPr>
              <a:t>Nithin</a:t>
            </a:r>
            <a:r>
              <a:rPr lang="en-US" sz="1050" b="0" i="0" cap="all" baseline="0" dirty="0">
                <a:latin typeface="Arial Black" charset="0"/>
              </a:rPr>
              <a:t> </a:t>
            </a:r>
            <a:r>
              <a:rPr lang="en-US" sz="1050" b="0" i="0" cap="all" baseline="0" dirty="0" err="1">
                <a:latin typeface="Arial Black" charset="0"/>
              </a:rPr>
              <a:t>RamESan</a:t>
            </a:r>
            <a:r>
              <a:rPr lang="en-US" sz="1050" b="0" i="0" cap="all" baseline="0" dirty="0">
                <a:latin typeface="Arial Black" charset="0"/>
              </a:rPr>
              <a:t> – AKASH DOSHI</a:t>
            </a:r>
          </a:p>
        </p:txBody>
      </p:sp>
      <p:sp>
        <p:nvSpPr>
          <p:cNvPr id="12" name="Text Placeholder 9"/>
          <p:cNvSpPr txBox="1">
            <a:spLocks/>
          </p:cNvSpPr>
          <p:nvPr/>
        </p:nvSpPr>
        <p:spPr>
          <a:xfrm>
            <a:off x="548640" y="45720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200" b="0" i="0" cap="all" baseline="0" dirty="0">
                <a:latin typeface="Arial Black" charset="0"/>
              </a:rPr>
              <a:t>April 11</a:t>
            </a:r>
            <a:r>
              <a:rPr lang="en-US" sz="1200" b="0" i="0" cap="all" baseline="30000" dirty="0">
                <a:latin typeface="Arial Black" charset="0"/>
              </a:rPr>
              <a:t>th</a:t>
            </a:r>
            <a:r>
              <a:rPr lang="en-US" sz="1200" b="0" i="0" cap="all" baseline="0" dirty="0">
                <a:latin typeface="Arial Black" charset="0"/>
              </a:rPr>
              <a:t> 2019</a:t>
            </a:r>
            <a:endParaRPr lang="en-US" sz="1200" b="0" dirty="0"/>
          </a:p>
        </p:txBody>
      </p:sp>
      <p:sp>
        <p:nvSpPr>
          <p:cNvPr id="13" name="Title Placeholder 7"/>
          <p:cNvSpPr txBox="1">
            <a:spLocks/>
          </p:cNvSpPr>
          <p:nvPr/>
        </p:nvSpPr>
        <p:spPr>
          <a:xfrm>
            <a:off x="502920" y="120015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Quasi-NEWTON </a:t>
            </a:r>
            <a:r>
              <a:rPr lang="en-US" dirty="0" err="1"/>
              <a:t>mETHODS</a:t>
            </a:r>
            <a:endParaRPr lang="en-US" dirty="0"/>
          </a:p>
        </p:txBody>
      </p:sp>
      <p:sp>
        <p:nvSpPr>
          <p:cNvPr id="15" name="Text Placeholder 9"/>
          <p:cNvSpPr txBox="1">
            <a:spLocks/>
          </p:cNvSpPr>
          <p:nvPr/>
        </p:nvSpPr>
        <p:spPr>
          <a:xfrm>
            <a:off x="548640" y="33337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EE381V: Large-Scale Optimization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699" y="320040"/>
            <a:ext cx="1877397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05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90550"/>
            <a:ext cx="8229600" cy="838200"/>
          </a:xfrm>
        </p:spPr>
        <p:txBody>
          <a:bodyPr>
            <a:normAutofit/>
          </a:bodyPr>
          <a:lstStyle/>
          <a:p>
            <a:r>
              <a:rPr lang="en-US" sz="3200" dirty="0"/>
              <a:t>Overview of Techniques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28750"/>
                <a:ext cx="8229600" cy="3409950"/>
              </a:xfrm>
            </p:spPr>
            <p:txBody>
              <a:bodyPr>
                <a:normAutofit/>
              </a:bodyPr>
              <a:lstStyle/>
              <a:p>
                <a:r>
                  <a:rPr lang="en-US" sz="2000" b="1" dirty="0">
                    <a:sym typeface="Wingdings" panose="05000000000000000000" pitchFamily="2" charset="2"/>
                  </a:rPr>
                  <a:t>Technique #1: </a:t>
                </a:r>
                <a:r>
                  <a:rPr lang="en-US" sz="2000" dirty="0">
                    <a:sym typeface="Wingdings" panose="05000000000000000000" pitchFamily="2" charset="2"/>
                  </a:rPr>
                  <a:t>Efficient </a:t>
                </a:r>
                <a:r>
                  <a:rPr lang="en-US" sz="2000" b="1" dirty="0">
                    <a:sym typeface="Wingdings" panose="05000000000000000000" pitchFamily="2" charset="2"/>
                  </a:rPr>
                  <a:t>matrix inversion </a:t>
                </a:r>
                <a:r>
                  <a:rPr lang="en-US" sz="2000" dirty="0">
                    <a:sym typeface="Wingdings" panose="05000000000000000000" pitchFamily="2" charset="2"/>
                  </a:rPr>
                  <a:t>using Neumann Series</a:t>
                </a:r>
              </a:p>
              <a:p>
                <a:pPr marL="0" indent="0">
                  <a:buNone/>
                </a:pPr>
                <a:r>
                  <a:rPr lang="en-US" sz="2000" b="0" dirty="0">
                    <a:sym typeface="Wingdings" panose="05000000000000000000" pitchFamily="2" charset="2"/>
                  </a:rPr>
                  <a:t>                     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𝐼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𝐴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b="0" dirty="0">
                    <a:sym typeface="Wingdings" panose="05000000000000000000" pitchFamily="2" charset="2"/>
                  </a:rPr>
                  <a:t> </a:t>
                </a:r>
              </a:p>
              <a:p>
                <a:endParaRPr lang="en-US" sz="2000" dirty="0"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Generalization of geometric series</a:t>
                </a:r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Assumes “radius”, i.e. spectral norm,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&lt;1</m:t>
                    </m:r>
                  </m:oMath>
                </a14:m>
                <a:r>
                  <a:rPr lang="en-US" sz="2000" b="0" dirty="0">
                    <a:sym typeface="Wingdings" panose="05000000000000000000" pitchFamily="2" charset="2"/>
                  </a:rPr>
                  <a:t> &amp;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≻0</m:t>
                    </m:r>
                  </m:oMath>
                </a14:m>
                <a:endParaRPr lang="en-US" sz="2000" dirty="0"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Now we can approximate matrix inverse up to some tolerance level</a:t>
                </a:r>
              </a:p>
              <a:p>
                <a:endParaRPr lang="en-US" sz="2000" dirty="0">
                  <a:sym typeface="Wingdings" panose="05000000000000000000" pitchFamily="2" charset="2"/>
                </a:endParaRPr>
              </a:p>
              <a:p>
                <a:endParaRPr lang="en-US" sz="2000" dirty="0">
                  <a:sym typeface="Wingdings" panose="05000000000000000000" pitchFamily="2" charset="2"/>
                </a:endParaRPr>
              </a:p>
              <a:p>
                <a:endParaRPr lang="en-US" sz="2000" dirty="0">
                  <a:sym typeface="Wingdings" panose="05000000000000000000" pitchFamily="2" charset="2"/>
                </a:endParaRPr>
              </a:p>
              <a:p>
                <a:endParaRPr lang="en-US" sz="1600" dirty="0"/>
              </a:p>
              <a:p>
                <a:endParaRPr lang="en-US" sz="2000" dirty="0">
                  <a:sym typeface="Wingdings" panose="05000000000000000000" pitchFamily="2" charset="2"/>
                </a:endParaRPr>
              </a:p>
              <a:p>
                <a:endParaRPr lang="en-US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28750"/>
                <a:ext cx="8229600" cy="3409950"/>
              </a:xfrm>
              <a:blipFill>
                <a:blip r:embed="rId2"/>
                <a:stretch>
                  <a:fillRect l="-667" t="-3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FF98C7-2700-43CB-B5C9-CA1FF4E5725D}"/>
              </a:ext>
            </a:extLst>
          </p:cNvPr>
          <p:cNvSpPr txBox="1">
            <a:spLocks/>
          </p:cNvSpPr>
          <p:nvPr/>
        </p:nvSpPr>
        <p:spPr>
          <a:xfrm>
            <a:off x="457200" y="3181350"/>
            <a:ext cx="8229600" cy="1657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C1622A-AF27-49AB-9C26-CA71B1EE7A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33" t="57407" r="17500" b="29260"/>
          <a:stretch/>
        </p:blipFill>
        <p:spPr>
          <a:xfrm>
            <a:off x="685800" y="3914775"/>
            <a:ext cx="8117416" cy="112395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5DC2144-8CF7-490C-A34D-BFA05F96EAE1}"/>
              </a:ext>
            </a:extLst>
          </p:cNvPr>
          <p:cNvSpPr/>
          <p:nvPr/>
        </p:nvSpPr>
        <p:spPr>
          <a:xfrm>
            <a:off x="1828800" y="3943350"/>
            <a:ext cx="304800" cy="304800"/>
          </a:xfrm>
          <a:prstGeom prst="ellipse">
            <a:avLst/>
          </a:prstGeom>
          <a:noFill/>
          <a:ln>
            <a:solidFill>
              <a:srgbClr val="BF57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A6FCB2-EB31-470E-97FE-D38C6C7D0E37}"/>
              </a:ext>
            </a:extLst>
          </p:cNvPr>
          <p:cNvCxnSpPr>
            <a:cxnSpLocks/>
            <a:stCxn id="14" idx="1"/>
            <a:endCxn id="8" idx="6"/>
          </p:cNvCxnSpPr>
          <p:nvPr/>
        </p:nvCxnSpPr>
        <p:spPr>
          <a:xfrm flipH="1">
            <a:off x="2133600" y="3975616"/>
            <a:ext cx="533400" cy="120134"/>
          </a:xfrm>
          <a:prstGeom prst="straightConnector1">
            <a:avLst/>
          </a:prstGeom>
          <a:ln>
            <a:solidFill>
              <a:srgbClr val="BF57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77651A2-4340-44D3-B1D6-BBB07899EAC9}"/>
              </a:ext>
            </a:extLst>
          </p:cNvPr>
          <p:cNvSpPr txBox="1"/>
          <p:nvPr/>
        </p:nvSpPr>
        <p:spPr>
          <a:xfrm>
            <a:off x="2667000" y="3790950"/>
            <a:ext cx="6136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j-lt"/>
              </a:rPr>
              <a:t>Controls approximation error </a:t>
            </a:r>
            <a:r>
              <a:rPr lang="en-US" sz="1800" dirty="0">
                <a:latin typeface="+mj-lt"/>
                <a:sym typeface="Wingdings" panose="05000000000000000000" pitchFamily="2" charset="2"/>
              </a:rPr>
              <a:t> parameter in </a:t>
            </a:r>
            <a:r>
              <a:rPr lang="en-US" sz="1800" dirty="0" err="1">
                <a:latin typeface="+mj-lt"/>
                <a:sym typeface="Wingdings" panose="05000000000000000000" pitchFamily="2" charset="2"/>
              </a:rPr>
              <a:t>LiSSA</a:t>
            </a:r>
            <a:r>
              <a:rPr lang="en-US" sz="1800" dirty="0">
                <a:latin typeface="+mj-lt"/>
              </a:rPr>
              <a:t>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AB440B-EE16-4739-9BA3-3DFEB4AF2747}"/>
              </a:ext>
            </a:extLst>
          </p:cNvPr>
          <p:cNvSpPr/>
          <p:nvPr/>
        </p:nvSpPr>
        <p:spPr>
          <a:xfrm>
            <a:off x="2971800" y="1811125"/>
            <a:ext cx="2514600" cy="455825"/>
          </a:xfrm>
          <a:prstGeom prst="rect">
            <a:avLst/>
          </a:prstGeom>
          <a:noFill/>
          <a:ln w="28575">
            <a:solidFill>
              <a:srgbClr val="BF57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859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90550"/>
            <a:ext cx="8229600" cy="838200"/>
          </a:xfrm>
        </p:spPr>
        <p:txBody>
          <a:bodyPr>
            <a:normAutofit/>
          </a:bodyPr>
          <a:lstStyle/>
          <a:p>
            <a:r>
              <a:rPr lang="en-US" sz="3200" dirty="0"/>
              <a:t>Overview of Techniques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28750"/>
                <a:ext cx="8610600" cy="3714750"/>
              </a:xfrm>
            </p:spPr>
            <p:txBody>
              <a:bodyPr>
                <a:normAutofit/>
              </a:bodyPr>
              <a:lstStyle/>
              <a:p>
                <a:r>
                  <a:rPr lang="en-US" sz="2000" b="1" dirty="0">
                    <a:sym typeface="Wingdings" panose="05000000000000000000" pitchFamily="2" charset="2"/>
                  </a:rPr>
                  <a:t>Technique #2: </a:t>
                </a:r>
                <a:r>
                  <a:rPr lang="en-US" sz="2000" dirty="0">
                    <a:sym typeface="Wingdings" panose="05000000000000000000" pitchFamily="2" charset="2"/>
                  </a:rPr>
                  <a:t>Use </a:t>
                </a:r>
                <a:r>
                  <a:rPr lang="en-US" sz="2000" b="1" dirty="0">
                    <a:sym typeface="Wingdings" panose="05000000000000000000" pitchFamily="2" charset="2"/>
                  </a:rPr>
                  <a:t>Stochastic Hessian </a:t>
                </a:r>
                <a:r>
                  <a:rPr lang="en-US" sz="2000" dirty="0">
                    <a:sym typeface="Wingdings" panose="05000000000000000000" pitchFamily="2" charset="2"/>
                  </a:rPr>
                  <a:t>information </a:t>
                </a:r>
              </a:p>
              <a:p>
                <a:pPr marL="0" indent="0">
                  <a:buNone/>
                </a:pPr>
                <a:r>
                  <a:rPr lang="en-US" sz="2000" dirty="0">
                    <a:sym typeface="Wingdings" panose="05000000000000000000" pitchFamily="2" charset="2"/>
                  </a:rPr>
                  <a:t>	i.e. sample uniformly a row from data matrix &amp; compute Hessian based on 	this sample only, then average over multiple samples.</a:t>
                </a:r>
              </a:p>
              <a:p>
                <a:endParaRPr lang="en-US" sz="2000" dirty="0">
                  <a:sym typeface="Wingdings" panose="05000000000000000000" pitchFamily="2" charset="2"/>
                </a:endParaRPr>
              </a:p>
              <a:p>
                <a:endParaRPr lang="en-US" sz="2000" dirty="0">
                  <a:sym typeface="Wingdings" panose="05000000000000000000" pitchFamily="2" charset="2"/>
                </a:endParaRPr>
              </a:p>
              <a:p>
                <a:endParaRPr lang="en-US" sz="1600" dirty="0"/>
              </a:p>
              <a:p>
                <a:pPr marL="0" indent="0">
                  <a:buNone/>
                </a:pPr>
                <a:endParaRPr lang="en-US" sz="2000" dirty="0">
                  <a:sym typeface="Wingdings" panose="05000000000000000000" pitchFamily="2" charset="2"/>
                </a:endParaRPr>
              </a:p>
              <a:p>
                <a:endParaRPr lang="en-US" sz="2000" dirty="0">
                  <a:sym typeface="Wingdings" panose="05000000000000000000" pitchFamily="2" charset="2"/>
                </a:endParaRPr>
              </a:p>
              <a:p>
                <a:endParaRPr lang="en-US" sz="2000" dirty="0"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Note: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𝛻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−2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 is an unbiased estimator in the limit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28750"/>
                <a:ext cx="8610600" cy="3714750"/>
              </a:xfrm>
              <a:blipFill>
                <a:blip r:embed="rId2"/>
                <a:stretch>
                  <a:fillRect l="-637" t="-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D51F79-B982-43AF-B7FA-681C9924E9DE}"/>
                  </a:ext>
                </a:extLst>
              </p:cNvPr>
              <p:cNvSpPr txBox="1"/>
              <p:nvPr/>
            </p:nvSpPr>
            <p:spPr>
              <a:xfrm>
                <a:off x="381000" y="2724150"/>
                <a:ext cx="8458200" cy="1647182"/>
              </a:xfrm>
              <a:prstGeom prst="rect">
                <a:avLst/>
              </a:prstGeom>
              <a:noFill/>
              <a:ln w="28575">
                <a:solidFill>
                  <a:srgbClr val="BF57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+mj-lt"/>
                  </a:rPr>
                  <a:t>Estimator: </a:t>
                </a:r>
                <a:r>
                  <a:rPr lang="en-US" sz="2000" dirty="0">
                    <a:latin typeface="+mj-lt"/>
                  </a:rPr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𝑍</m:t>
                            </m:r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n-US" sz="2000" dirty="0">
                    <a:latin typeface="+mj-lt"/>
                  </a:rPr>
                  <a:t>be a sequence of unbiased samples of the Hessian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𝛻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</m:oMath>
                </a14:m>
                <a:r>
                  <a:rPr lang="en-US" sz="2000" dirty="0">
                    <a:latin typeface="+mj-lt"/>
                  </a:rPr>
                  <a:t>, define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𝛻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−2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𝑓</m:t>
                            </m:r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n-US" sz="2000" dirty="0">
                    <a:latin typeface="+mj-lt"/>
                  </a:rPr>
                  <a:t> recursively: </a:t>
                </a:r>
              </a:p>
              <a:p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ea typeface="Cambria Math" panose="02040503050406030204" pitchFamily="18" charset="0"/>
                    <a:sym typeface="Wingdings" panose="05000000000000000000" pitchFamily="2" charset="2"/>
                  </a:rPr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𝜵</m:t>
                            </m:r>
                          </m:e>
                        </m:acc>
                      </m:e>
                      <m:sup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sup>
                    </m:sSup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𝒇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𝐼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latin typeface="+mj-lt"/>
                  </a:rPr>
                  <a:t>and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𝜵</m:t>
                            </m:r>
                          </m:e>
                        </m:acc>
                      </m:e>
                      <m:sup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sup>
                    </m:sSup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𝒇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𝒋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𝑰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+(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𝑰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𝒁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𝒋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𝜵</m:t>
                            </m:r>
                          </m:e>
                        </m:acc>
                      </m:e>
                      <m:sup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sup>
                    </m:sSup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𝒇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𝒋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sub>
                    </m:sSub>
                  </m:oMath>
                </a14:m>
                <a:endParaRPr lang="en-US" sz="2000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D51F79-B982-43AF-B7FA-681C9924E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724150"/>
                <a:ext cx="8458200" cy="1647182"/>
              </a:xfrm>
              <a:prstGeom prst="rect">
                <a:avLst/>
              </a:prstGeom>
              <a:blipFill>
                <a:blip r:embed="rId3"/>
                <a:stretch>
                  <a:fillRect l="-647" b="-2909"/>
                </a:stretch>
              </a:blipFill>
              <a:ln w="28575">
                <a:solidFill>
                  <a:srgbClr val="BF57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4383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90550"/>
            <a:ext cx="8229600" cy="838200"/>
          </a:xfrm>
        </p:spPr>
        <p:txBody>
          <a:bodyPr>
            <a:normAutofit/>
          </a:bodyPr>
          <a:lstStyle/>
          <a:p>
            <a:r>
              <a:rPr lang="en-US" sz="3200" dirty="0"/>
              <a:t>Estimation of Newton 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28750"/>
                <a:ext cx="8229600" cy="371475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latin typeface="+mj-lt"/>
                    <a:sym typeface="Wingdings" panose="05000000000000000000" pitchFamily="2" charset="2"/>
                  </a:rPr>
                  <a:t>From the sequence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𝛻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−2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𝑓</m:t>
                            </m:r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n-US" sz="2000" dirty="0">
                    <a:latin typeface="+mj-lt"/>
                    <a:sym typeface="Wingdings" panose="05000000000000000000" pitchFamily="2" charset="2"/>
                  </a:rPr>
                  <a:t>, one can compute the Newton update sequence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n-US" sz="2000" dirty="0">
                    <a:latin typeface="+mj-lt"/>
                    <a:sym typeface="Wingdings" panose="05000000000000000000" pitchFamily="2" charset="2"/>
                  </a:rPr>
                  <a:t>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𝛻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−2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sz="2000" dirty="0">
                        <a:latin typeface="+mj-lt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𝛻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>
                  <a:latin typeface="+mj-lt"/>
                  <a:sym typeface="Wingdings" panose="05000000000000000000" pitchFamily="2" charset="2"/>
                </a:endParaRPr>
              </a:p>
              <a:p>
                <a:endParaRPr lang="en-US" sz="2000" dirty="0">
                  <a:latin typeface="+mj-lt"/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latin typeface="+mj-lt"/>
                    <a:sym typeface="Wingdings" panose="05000000000000000000" pitchFamily="2" charset="2"/>
                  </a:rPr>
                  <a:t>Now, we get: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𝛻</m:t>
                            </m:r>
                          </m:e>
                        </m:acc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−2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sz="2000" dirty="0">
                        <a:latin typeface="+mj-lt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𝛻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sz="2000" i="1" dirty="0">
                  <a:latin typeface="+mj-lt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en-US" sz="2000" b="0" dirty="0">
                    <a:latin typeface="+mj-lt"/>
                    <a:ea typeface="Cambria Math" panose="02040503050406030204" pitchFamily="18" charset="0"/>
                    <a:sym typeface="Wingdings" panose="05000000000000000000" pitchFamily="2" charset="2"/>
                  </a:rPr>
                  <a:t>		   			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𝛻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𝛻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sz="2000" i="1" dirty="0">
                  <a:latin typeface="+mj-lt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en-US" sz="2000" b="0" dirty="0">
                    <a:latin typeface="+mj-lt"/>
                    <a:sym typeface="Wingdings" panose="05000000000000000000" pitchFamily="2" charset="2"/>
                  </a:rPr>
                  <a:t>  		   			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𝛻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𝑗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𝑡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sub>
                    </m:sSub>
                  </m:oMath>
                </a14:m>
                <a:endParaRPr lang="en-US" sz="2000" dirty="0">
                  <a:latin typeface="+mj-lt"/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latin typeface="+mj-lt"/>
                    <a:sym typeface="Wingdings" panose="05000000000000000000" pitchFamily="2" charset="2"/>
                  </a:rPr>
                  <a:t>Update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𝑡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endParaRPr lang="en-US" sz="2000" dirty="0">
                  <a:latin typeface="+mj-lt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28750"/>
                <a:ext cx="8229600" cy="3714750"/>
              </a:xfrm>
              <a:blipFill rotWithShape="0"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3547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90550"/>
            <a:ext cx="8229600" cy="838200"/>
          </a:xfrm>
        </p:spPr>
        <p:txBody>
          <a:bodyPr>
            <a:normAutofit/>
          </a:bodyPr>
          <a:lstStyle/>
          <a:p>
            <a:r>
              <a:rPr lang="en-US" sz="3200" dirty="0"/>
              <a:t>The </a:t>
            </a:r>
            <a:r>
              <a:rPr lang="en-US" sz="3200" dirty="0" err="1"/>
              <a:t>LiSSA</a:t>
            </a:r>
            <a:r>
              <a:rPr lang="en-US" sz="3200" dirty="0"/>
              <a:t> Algorithm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639CDB-8083-4246-816E-D5A0F819D1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68" t="23333" r="12499" b="11482"/>
          <a:stretch/>
        </p:blipFill>
        <p:spPr>
          <a:xfrm>
            <a:off x="304800" y="1352550"/>
            <a:ext cx="7564582" cy="3657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F8AA07-BE51-415C-AAE9-5B8ED3F48E48}"/>
              </a:ext>
            </a:extLst>
          </p:cNvPr>
          <p:cNvSpPr/>
          <p:nvPr/>
        </p:nvSpPr>
        <p:spPr>
          <a:xfrm>
            <a:off x="547389" y="2526099"/>
            <a:ext cx="2667000" cy="1980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44238B-0542-4BCF-8430-A39521F9B7AF}"/>
              </a:ext>
            </a:extLst>
          </p:cNvPr>
          <p:cNvSpPr/>
          <p:nvPr/>
        </p:nvSpPr>
        <p:spPr>
          <a:xfrm>
            <a:off x="685800" y="3789870"/>
            <a:ext cx="7620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E422C3-22CE-43FC-8DF0-EC736C94BAB3}"/>
              </a:ext>
            </a:extLst>
          </p:cNvPr>
          <p:cNvSpPr/>
          <p:nvPr/>
        </p:nvSpPr>
        <p:spPr>
          <a:xfrm>
            <a:off x="762000" y="3970920"/>
            <a:ext cx="1905000" cy="3200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773B2A-7E54-4362-953B-F193FC3C6AB6}"/>
              </a:ext>
            </a:extLst>
          </p:cNvPr>
          <p:cNvSpPr/>
          <p:nvPr/>
        </p:nvSpPr>
        <p:spPr>
          <a:xfrm>
            <a:off x="838200" y="2724150"/>
            <a:ext cx="1524000" cy="4096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1867AE-0A92-4A8A-84B5-A46364DA9A1D}"/>
              </a:ext>
            </a:extLst>
          </p:cNvPr>
          <p:cNvSpPr/>
          <p:nvPr/>
        </p:nvSpPr>
        <p:spPr>
          <a:xfrm>
            <a:off x="827809" y="3600449"/>
            <a:ext cx="15240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662248-366B-4B05-921A-34B809548051}"/>
              </a:ext>
            </a:extLst>
          </p:cNvPr>
          <p:cNvSpPr txBox="1"/>
          <p:nvPr/>
        </p:nvSpPr>
        <p:spPr>
          <a:xfrm>
            <a:off x="5410200" y="3065561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j-lt"/>
              </a:rPr>
              <a:t>// Sample stochastic Hessian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2EC032-2472-4291-A780-73512ACFC152}"/>
              </a:ext>
            </a:extLst>
          </p:cNvPr>
          <p:cNvSpPr txBox="1"/>
          <p:nvPr/>
        </p:nvSpPr>
        <p:spPr>
          <a:xfrm>
            <a:off x="4419600" y="3345417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j-lt"/>
              </a:rPr>
              <a:t>// Compute Newton Update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9F564F-0F82-4812-BA87-721DDA2C571A}"/>
              </a:ext>
            </a:extLst>
          </p:cNvPr>
          <p:cNvSpPr txBox="1"/>
          <p:nvPr/>
        </p:nvSpPr>
        <p:spPr>
          <a:xfrm>
            <a:off x="3011042" y="2006084"/>
            <a:ext cx="552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j-lt"/>
              </a:rPr>
              <a:t>// Warm start, First Order </a:t>
            </a:r>
            <a:r>
              <a:rPr lang="en-US" sz="1800" dirty="0" err="1">
                <a:latin typeface="+mj-lt"/>
              </a:rPr>
              <a:t>algo</a:t>
            </a:r>
            <a:r>
              <a:rPr lang="en-US" sz="1800" dirty="0">
                <a:latin typeface="+mj-lt"/>
              </a:rPr>
              <a:t>, e.g. Accelerated SVRG</a:t>
            </a:r>
          </a:p>
        </p:txBody>
      </p:sp>
    </p:spTree>
    <p:extLst>
      <p:ext uri="{BB962C8B-B14F-4D97-AF65-F5344CB8AC3E}">
        <p14:creationId xmlns:p14="http://schemas.microsoft.com/office/powerpoint/2010/main" val="141559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4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90550"/>
            <a:ext cx="8229600" cy="838200"/>
          </a:xfrm>
        </p:spPr>
        <p:txBody>
          <a:bodyPr>
            <a:normAutofit/>
          </a:bodyPr>
          <a:lstStyle/>
          <a:p>
            <a:r>
              <a:rPr lang="en-US" sz="3200" dirty="0"/>
              <a:t>Main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3714750"/>
          </a:xfrm>
        </p:spPr>
        <p:txBody>
          <a:bodyPr>
            <a:normAutofit/>
          </a:bodyPr>
          <a:lstStyle/>
          <a:p>
            <a:r>
              <a:rPr lang="en-US" sz="2000" dirty="0" err="1">
                <a:sym typeface="Wingdings" panose="05000000000000000000" pitchFamily="2" charset="2"/>
              </a:rPr>
              <a:t>LiSSA</a:t>
            </a:r>
            <a:r>
              <a:rPr lang="en-US" sz="2000" dirty="0">
                <a:sym typeface="Wingdings" panose="05000000000000000000" pitchFamily="2" charset="2"/>
              </a:rPr>
              <a:t> converges linearly</a:t>
            </a:r>
          </a:p>
          <a:p>
            <a:endParaRPr lang="en-US" sz="2200" dirty="0">
              <a:sym typeface="Wingdings" panose="05000000000000000000" pitchFamily="2" charset="2"/>
            </a:endParaRPr>
          </a:p>
          <a:p>
            <a:endParaRPr lang="en-US" sz="2200" dirty="0">
              <a:sym typeface="Wingdings" panose="05000000000000000000" pitchFamily="2" charset="2"/>
            </a:endParaRPr>
          </a:p>
          <a:p>
            <a:endParaRPr lang="en-US" sz="2200" dirty="0">
              <a:sym typeface="Wingdings" panose="05000000000000000000" pitchFamily="2" charset="2"/>
            </a:endParaRPr>
          </a:p>
          <a:p>
            <a:r>
              <a:rPr lang="en-US" sz="2000" dirty="0">
                <a:sym typeface="Wingdings" panose="05000000000000000000" pitchFamily="2" charset="2"/>
              </a:rPr>
              <a:t>Giving for GLMs a complexity of: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268848-D164-47FB-BAB7-9850286361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34" t="54444" r="10000" b="26296"/>
          <a:stretch/>
        </p:blipFill>
        <p:spPr>
          <a:xfrm>
            <a:off x="533400" y="1865722"/>
            <a:ext cx="8352692" cy="1143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19B946-CE46-42E8-B28B-68AF3477EE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1" t="39630" r="7500" b="30740"/>
          <a:stretch/>
        </p:blipFill>
        <p:spPr>
          <a:xfrm>
            <a:off x="1003732" y="3409950"/>
            <a:ext cx="7378268" cy="140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5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90550"/>
            <a:ext cx="8229600" cy="838200"/>
          </a:xfrm>
        </p:spPr>
        <p:txBody>
          <a:bodyPr>
            <a:normAutofit/>
          </a:bodyPr>
          <a:lstStyle/>
          <a:p>
            <a:r>
              <a:rPr lang="en-US" sz="3200" dirty="0"/>
              <a:t>Simulation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3714750"/>
          </a:xfrm>
        </p:spPr>
        <p:txBody>
          <a:bodyPr>
            <a:normAutofit/>
          </a:bodyPr>
          <a:lstStyle/>
          <a:p>
            <a:endParaRPr lang="en-US" sz="2200" dirty="0">
              <a:sym typeface="Wingdings" panose="05000000000000000000" pitchFamily="2" charset="2"/>
            </a:endParaRPr>
          </a:p>
          <a:p>
            <a:endParaRPr lang="en-US" sz="2200" dirty="0">
              <a:sym typeface="Wingdings" panose="05000000000000000000" pitchFamily="2" charset="2"/>
            </a:endParaRPr>
          </a:p>
          <a:p>
            <a:endParaRPr lang="en-US" sz="2200" dirty="0">
              <a:sym typeface="Wingdings" panose="05000000000000000000" pitchFamily="2" charset="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C31062-ED77-4EFA-A3AE-D44F2483EB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2" r="6264"/>
          <a:stretch/>
        </p:blipFill>
        <p:spPr>
          <a:xfrm>
            <a:off x="4572000" y="1123950"/>
            <a:ext cx="4430601" cy="35976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905906-B615-4F5C-B243-98F27A2A43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9" r="6582"/>
          <a:stretch/>
        </p:blipFill>
        <p:spPr>
          <a:xfrm>
            <a:off x="190106" y="1123950"/>
            <a:ext cx="4355970" cy="3601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B9105C-239E-4615-BE25-2BC6D9B496E7}"/>
              </a:ext>
            </a:extLst>
          </p:cNvPr>
          <p:cNvSpPr txBox="1"/>
          <p:nvPr/>
        </p:nvSpPr>
        <p:spPr>
          <a:xfrm>
            <a:off x="431680" y="4804946"/>
            <a:ext cx="6079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Code Repository: </a:t>
            </a:r>
            <a:r>
              <a:rPr lang="en-US" sz="1600" dirty="0">
                <a:latin typeface="+mj-lt"/>
                <a:hlinkClick r:id="rId4"/>
              </a:rPr>
              <a:t>https://github.com/Saadallah-Kassir/ConvexOptLiSSA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8219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90550"/>
            <a:ext cx="8229600" cy="838200"/>
          </a:xfrm>
        </p:spPr>
        <p:txBody>
          <a:bodyPr>
            <a:normAutofit/>
          </a:bodyPr>
          <a:lstStyle/>
          <a:p>
            <a:r>
              <a:rPr lang="en-US" sz="3200" dirty="0"/>
              <a:t>More 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3714750"/>
          </a:xfrm>
        </p:spPr>
        <p:txBody>
          <a:bodyPr>
            <a:normAutofit/>
          </a:bodyPr>
          <a:lstStyle/>
          <a:p>
            <a:endParaRPr lang="en-US" sz="2200" dirty="0">
              <a:sym typeface="Wingdings" panose="05000000000000000000" pitchFamily="2" charset="2"/>
            </a:endParaRPr>
          </a:p>
          <a:p>
            <a:endParaRPr lang="en-US" sz="2200" dirty="0">
              <a:sym typeface="Wingdings" panose="05000000000000000000" pitchFamily="2" charset="2"/>
            </a:endParaRPr>
          </a:p>
          <a:p>
            <a:endParaRPr lang="en-US" sz="2200" dirty="0">
              <a:sym typeface="Wingdings" panose="05000000000000000000" pitchFamily="2" charset="2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72E7F96-2399-41B3-BB2F-C09EB996BE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58818"/>
              </p:ext>
            </p:extLst>
          </p:nvPr>
        </p:nvGraphicFramePr>
        <p:xfrm>
          <a:off x="1066800" y="1428750"/>
          <a:ext cx="6934200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840">
                  <a:extLst>
                    <a:ext uri="{9D8B030D-6E8A-4147-A177-3AD203B41FA5}">
                      <a16:colId xmlns:a16="http://schemas.microsoft.com/office/drawing/2014/main" val="4165311570"/>
                    </a:ext>
                  </a:extLst>
                </a:gridCol>
                <a:gridCol w="1386840">
                  <a:extLst>
                    <a:ext uri="{9D8B030D-6E8A-4147-A177-3AD203B41FA5}">
                      <a16:colId xmlns:a16="http://schemas.microsoft.com/office/drawing/2014/main" val="86722571"/>
                    </a:ext>
                  </a:extLst>
                </a:gridCol>
                <a:gridCol w="1386840">
                  <a:extLst>
                    <a:ext uri="{9D8B030D-6E8A-4147-A177-3AD203B41FA5}">
                      <a16:colId xmlns:a16="http://schemas.microsoft.com/office/drawing/2014/main" val="2808969671"/>
                    </a:ext>
                  </a:extLst>
                </a:gridCol>
                <a:gridCol w="1386840">
                  <a:extLst>
                    <a:ext uri="{9D8B030D-6E8A-4147-A177-3AD203B41FA5}">
                      <a16:colId xmlns:a16="http://schemas.microsoft.com/office/drawing/2014/main" val="722050841"/>
                    </a:ext>
                  </a:extLst>
                </a:gridCol>
                <a:gridCol w="1386840">
                  <a:extLst>
                    <a:ext uri="{9D8B030D-6E8A-4147-A177-3AD203B41FA5}">
                      <a16:colId xmlns:a16="http://schemas.microsoft.com/office/drawing/2014/main" val="25325334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</a:t>
                      </a:r>
                    </a:p>
                  </a:txBody>
                  <a:tcPr>
                    <a:solidFill>
                      <a:srgbClr val="BF57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</a:t>
                      </a:r>
                    </a:p>
                  </a:txBody>
                  <a:tcPr>
                    <a:solidFill>
                      <a:srgbClr val="BF57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LiSSA</a:t>
                      </a:r>
                      <a:endParaRPr lang="en-US" sz="2000" dirty="0"/>
                    </a:p>
                  </a:txBody>
                  <a:tcPr>
                    <a:solidFill>
                      <a:srgbClr val="BF57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Newton</a:t>
                      </a:r>
                    </a:p>
                  </a:txBody>
                  <a:tcPr>
                    <a:solidFill>
                      <a:srgbClr val="BF57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Speedup</a:t>
                      </a:r>
                    </a:p>
                  </a:txBody>
                  <a:tcPr>
                    <a:solidFill>
                      <a:srgbClr val="BF5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775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1,000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4.9816 e-3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0.2303 e-4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0.00046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8341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10,000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1.0493 e-2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9.9649 e-4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0.095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26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100,000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9.3113 e-2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1.4348 e-2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0.15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502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10,000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9.8538 e-2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8.1522 e-2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0.83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463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50,000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1,000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0.9190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1.0721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1.17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863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100,000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5,000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8.5320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35.0690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4.11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63477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196155B-1B59-4FB6-8DD8-CB6E90406441}"/>
              </a:ext>
            </a:extLst>
          </p:cNvPr>
          <p:cNvSpPr txBox="1"/>
          <p:nvPr/>
        </p:nvSpPr>
        <p:spPr>
          <a:xfrm>
            <a:off x="1066800" y="4234977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Time taken (in seconds) per epoch for different data matrix sizes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640A96-1A97-4CF6-BAD5-1220633667F9}"/>
              </a:ext>
            </a:extLst>
          </p:cNvPr>
          <p:cNvSpPr txBox="1"/>
          <p:nvPr/>
        </p:nvSpPr>
        <p:spPr>
          <a:xfrm>
            <a:off x="4114800" y="4770970"/>
            <a:ext cx="495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Machine: Intel Core i7-8550U CPU @1.80GHz, 16GB RAM</a:t>
            </a:r>
          </a:p>
        </p:txBody>
      </p:sp>
    </p:spTree>
    <p:extLst>
      <p:ext uri="{BB962C8B-B14F-4D97-AF65-F5344CB8AC3E}">
        <p14:creationId xmlns:p14="http://schemas.microsoft.com/office/powerpoint/2010/main" val="2521474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66750"/>
            <a:ext cx="8229600" cy="40195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5400" dirty="0"/>
              <a:t>3- </a:t>
            </a:r>
            <a:r>
              <a:rPr lang="en-US" sz="5400" dirty="0" err="1"/>
              <a:t>LiSSA</a:t>
            </a:r>
            <a:r>
              <a:rPr lang="en-US" sz="5400" dirty="0"/>
              <a:t>-Quad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576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90550"/>
            <a:ext cx="8229600" cy="838200"/>
          </a:xfrm>
        </p:spPr>
        <p:txBody>
          <a:bodyPr>
            <a:normAutofit/>
          </a:bodyPr>
          <a:lstStyle/>
          <a:p>
            <a:r>
              <a:rPr lang="en-US" sz="3200" dirty="0"/>
              <a:t>Overview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28750"/>
                <a:ext cx="8229600" cy="371475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Newton’s Method reduces a convex problem to quadratic sub-problems</a:t>
                </a:r>
              </a:p>
              <a:p>
                <a:r>
                  <a:rPr lang="en-US" sz="2000" dirty="0"/>
                  <a:t>Second order Taylor approximation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800" dirty="0"/>
              </a:p>
              <a:p>
                <a:pPr marL="0" indent="0" algn="ctr">
                  <a:buNone/>
                </a:pPr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𝑓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𝑡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US" sz="1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𝛻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𝑡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)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𝑡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 marL="0" indent="0" algn="ctr">
                  <a:buNone/>
                </a:pPr>
                <a:endParaRPr lang="en-US" sz="1600" dirty="0"/>
              </a:p>
              <a:p>
                <a:endParaRPr lang="en-US" sz="2000" dirty="0"/>
              </a:p>
              <a:p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≡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 algn="ctr">
                  <a:buNone/>
                </a:pP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𝛻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𝑡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den>
                    </m:f>
                  </m:oMath>
                </a14:m>
                <a:endParaRPr lang="en-US" sz="2400" dirty="0"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28750"/>
                <a:ext cx="8229600" cy="3714750"/>
              </a:xfrm>
              <a:blipFill>
                <a:blip r:embed="rId3"/>
                <a:stretch>
                  <a:fillRect l="-667" t="-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4795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90550"/>
            <a:ext cx="8229600" cy="838200"/>
          </a:xfrm>
        </p:spPr>
        <p:txBody>
          <a:bodyPr>
            <a:normAutofit/>
          </a:bodyPr>
          <a:lstStyle/>
          <a:p>
            <a:r>
              <a:rPr lang="en-US" sz="3200" dirty="0"/>
              <a:t>Overview (Cont’d)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28750"/>
                <a:ext cx="8229600" cy="371475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sym typeface="Wingdings" panose="05000000000000000000" pitchFamily="2" charset="2"/>
                  </a:rPr>
                  <a:t>Optimality conditions (i.e.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𝛻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𝑄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) implies</a:t>
                </a:r>
              </a:p>
              <a:p>
                <a:pPr marL="0" indent="0">
                  <a:buNone/>
                </a:pPr>
                <a:endParaRPr lang="en-US" sz="2000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∗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sz="240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𝛻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−2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𝛻</m:t>
                      </m:r>
                      <m:r>
                        <a:rPr lang="en-US" sz="24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ym typeface="Wingdings" panose="05000000000000000000" pitchFamily="2" charset="2"/>
                </a:endParaRPr>
              </a:p>
              <a:p>
                <a:endParaRPr lang="en-US" sz="2000" dirty="0"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Now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 we obtain</a:t>
                </a:r>
              </a:p>
              <a:p>
                <a:endParaRPr lang="en-US" sz="2000" dirty="0">
                  <a:sym typeface="Wingdings" panose="05000000000000000000" pitchFamily="2" charset="2"/>
                </a:endParaRPr>
              </a:p>
              <a:p>
                <a:pPr marL="0" indent="0" algn="ctr">
                  <a:buNone/>
                </a:pPr>
                <a:endParaRPr lang="en-US" sz="2000" dirty="0">
                  <a:sym typeface="Wingdings" panose="05000000000000000000" pitchFamily="2" charset="2"/>
                </a:endParaRPr>
              </a:p>
              <a:p>
                <a:endParaRPr lang="en-US" sz="2000" dirty="0">
                  <a:sym typeface="Wingdings" panose="05000000000000000000" pitchFamily="2" charset="2"/>
                </a:endParaRPr>
              </a:p>
              <a:p>
                <a:pPr marL="457200" lvl="1" indent="0" algn="ctr">
                  <a:buNone/>
                </a:pPr>
                <a:endParaRPr lang="en-US" sz="1600" b="0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457200" lvl="1" indent="0" algn="ctr">
                  <a:buNone/>
                </a:pPr>
                <a:endParaRPr lang="en-US" sz="1600" dirty="0">
                  <a:sym typeface="Wingdings" panose="05000000000000000000" pitchFamily="2" charset="2"/>
                </a:endParaRPr>
              </a:p>
              <a:p>
                <a:pPr marL="457200" lvl="1" indent="0">
                  <a:buNone/>
                </a:pPr>
                <a:endParaRPr lang="en-US" sz="1600" dirty="0"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28750"/>
                <a:ext cx="8229600" cy="3714750"/>
              </a:xfrm>
              <a:blipFill>
                <a:blip r:embed="rId3"/>
                <a:stretch>
                  <a:fillRect l="-667" t="-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1D51F79-B982-43AF-B7FA-681C9924E9DE}"/>
                  </a:ext>
                </a:extLst>
              </p:cNvPr>
              <p:cNvSpPr txBox="1"/>
              <p:nvPr/>
            </p:nvSpPr>
            <p:spPr>
              <a:xfrm>
                <a:off x="1828800" y="3606317"/>
                <a:ext cx="4662055" cy="461665"/>
              </a:xfrm>
              <a:prstGeom prst="rect">
                <a:avLst/>
              </a:prstGeom>
              <a:noFill/>
              <a:ln w="28575">
                <a:solidFill>
                  <a:srgbClr val="BF57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𝛻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−2</m:t>
                          </m:r>
                        </m:sup>
                      </m:sSup>
                      <m:r>
                        <a:rPr 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𝛻</m:t>
                      </m:r>
                      <m:r>
                        <a:rPr 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1D51F79-B982-43AF-B7FA-681C9924E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3606317"/>
                <a:ext cx="4662055" cy="461665"/>
              </a:xfrm>
              <a:prstGeom prst="rect">
                <a:avLst/>
              </a:prstGeom>
              <a:blipFill>
                <a:blip r:embed="rId4"/>
                <a:stretch>
                  <a:fillRect b="-16250"/>
                </a:stretch>
              </a:blipFill>
              <a:ln w="28575">
                <a:solidFill>
                  <a:srgbClr val="BF57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cxnSpLocks/>
          </p:cNvCxnSpPr>
          <p:nvPr/>
        </p:nvCxnSpPr>
        <p:spPr>
          <a:xfrm flipH="1" flipV="1">
            <a:off x="6567056" y="3906400"/>
            <a:ext cx="443344" cy="417950"/>
          </a:xfrm>
          <a:prstGeom prst="straightConnector1">
            <a:avLst/>
          </a:prstGeom>
          <a:ln>
            <a:solidFill>
              <a:srgbClr val="BF57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77000" y="4337508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Newtonian step</a:t>
            </a:r>
          </a:p>
        </p:txBody>
      </p:sp>
    </p:spTree>
    <p:extLst>
      <p:ext uri="{BB962C8B-B14F-4D97-AF65-F5344CB8AC3E}">
        <p14:creationId xmlns:p14="http://schemas.microsoft.com/office/powerpoint/2010/main" val="2002733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66750"/>
            <a:ext cx="8229600" cy="4019550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5400" dirty="0"/>
              <a:t>1- Background</a:t>
            </a:r>
          </a:p>
        </p:txBody>
      </p:sp>
    </p:spTree>
    <p:extLst>
      <p:ext uri="{BB962C8B-B14F-4D97-AF65-F5344CB8AC3E}">
        <p14:creationId xmlns:p14="http://schemas.microsoft.com/office/powerpoint/2010/main" val="86700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90550"/>
            <a:ext cx="8229600" cy="838200"/>
          </a:xfrm>
        </p:spPr>
        <p:txBody>
          <a:bodyPr>
            <a:normAutofit/>
          </a:bodyPr>
          <a:lstStyle/>
          <a:p>
            <a:r>
              <a:rPr lang="en-US" sz="3200" dirty="0" err="1"/>
              <a:t>LiSSA</a:t>
            </a:r>
            <a:r>
              <a:rPr lang="en-US" sz="3200" dirty="0"/>
              <a:t>-Quad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3714750"/>
          </a:xfrm>
        </p:spPr>
        <p:txBody>
          <a:bodyPr>
            <a:normAutofit/>
          </a:bodyPr>
          <a:lstStyle/>
          <a:p>
            <a:endParaRPr lang="en-US" sz="2000" dirty="0">
              <a:sym typeface="Wingdings" panose="05000000000000000000" pitchFamily="2" charset="2"/>
            </a:endParaRPr>
          </a:p>
          <a:p>
            <a:pPr marL="457200" lvl="1" indent="0" algn="ctr">
              <a:buNone/>
            </a:pPr>
            <a:endParaRPr lang="en-US" sz="1600" b="0" i="1" dirty="0">
              <a:latin typeface="Cambria Math" panose="02040503050406030204" pitchFamily="18" charset="0"/>
              <a:sym typeface="Wingdings" panose="05000000000000000000" pitchFamily="2" charset="2"/>
            </a:endParaRPr>
          </a:p>
          <a:p>
            <a:pPr marL="457200" lvl="1" indent="0" algn="ctr">
              <a:buNone/>
            </a:pPr>
            <a:endParaRPr lang="en-US" sz="1600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US" sz="1600" dirty="0">
              <a:sym typeface="Wingdings" panose="05000000000000000000" pitchFamily="2" charset="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276349"/>
            <a:ext cx="7162800" cy="33634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9F564F-0F82-4812-BA87-721DDA2C571A}"/>
              </a:ext>
            </a:extLst>
          </p:cNvPr>
          <p:cNvSpPr txBox="1"/>
          <p:nvPr/>
        </p:nvSpPr>
        <p:spPr>
          <a:xfrm>
            <a:off x="3276600" y="2509693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// Warm start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9F564F-0F82-4812-BA87-721DDA2C571A}"/>
              </a:ext>
            </a:extLst>
          </p:cNvPr>
          <p:cNvSpPr txBox="1"/>
          <p:nvPr/>
        </p:nvSpPr>
        <p:spPr>
          <a:xfrm>
            <a:off x="3810000" y="3486150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// Use any first-order linearly convergent algorithm</a:t>
            </a:r>
          </a:p>
        </p:txBody>
      </p:sp>
    </p:spTree>
    <p:extLst>
      <p:ext uri="{BB962C8B-B14F-4D97-AF65-F5344CB8AC3E}">
        <p14:creationId xmlns:p14="http://schemas.microsoft.com/office/powerpoint/2010/main" val="2893650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90550"/>
            <a:ext cx="8229600" cy="838200"/>
          </a:xfrm>
        </p:spPr>
        <p:txBody>
          <a:bodyPr>
            <a:normAutofit/>
          </a:bodyPr>
          <a:lstStyle/>
          <a:p>
            <a:r>
              <a:rPr lang="en-US" sz="3200" dirty="0"/>
              <a:t>Main Theorems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3400" y="1657350"/>
            <a:ext cx="7397864" cy="15764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409950"/>
            <a:ext cx="5715000" cy="99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425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90550"/>
            <a:ext cx="8229600" cy="838200"/>
          </a:xfrm>
        </p:spPr>
        <p:txBody>
          <a:bodyPr>
            <a:normAutofit/>
          </a:bodyPr>
          <a:lstStyle/>
          <a:p>
            <a:r>
              <a:rPr lang="en-US" sz="3200" dirty="0"/>
              <a:t>Main Theorems (Cont’d)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3400" y="1864700"/>
            <a:ext cx="8229600" cy="14141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457200" y="3714750"/>
                <a:ext cx="6248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Note that each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j-lt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j-lt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j-lt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functions is smooth </a:t>
                </a: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714750"/>
                <a:ext cx="6248400" cy="400110"/>
              </a:xfrm>
              <a:prstGeom prst="rect">
                <a:avLst/>
              </a:prstGeom>
              <a:blipFill>
                <a:blip r:embed="rId4"/>
                <a:stretch>
                  <a:fillRect l="-976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9747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90550"/>
            <a:ext cx="8229600" cy="838200"/>
          </a:xfrm>
        </p:spPr>
        <p:txBody>
          <a:bodyPr>
            <a:normAutofit/>
          </a:bodyPr>
          <a:lstStyle/>
          <a:p>
            <a:r>
              <a:rPr lang="en-US" sz="3200" dirty="0"/>
              <a:t>Simulation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3714750"/>
          </a:xfrm>
        </p:spPr>
        <p:txBody>
          <a:bodyPr>
            <a:normAutofit/>
          </a:bodyPr>
          <a:lstStyle/>
          <a:p>
            <a:endParaRPr lang="en-US" sz="2200" dirty="0">
              <a:sym typeface="Wingdings" panose="05000000000000000000" pitchFamily="2" charset="2"/>
            </a:endParaRPr>
          </a:p>
          <a:p>
            <a:endParaRPr lang="en-US" sz="2200" dirty="0">
              <a:sym typeface="Wingdings" panose="05000000000000000000" pitchFamily="2" charset="2"/>
            </a:endParaRPr>
          </a:p>
          <a:p>
            <a:endParaRPr lang="en-US" sz="2200" dirty="0">
              <a:sym typeface="Wingdings" panose="05000000000000000000" pitchFamily="2" charset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B9105C-239E-4615-BE25-2BC6D9B496E7}"/>
              </a:ext>
            </a:extLst>
          </p:cNvPr>
          <p:cNvSpPr txBox="1"/>
          <p:nvPr/>
        </p:nvSpPr>
        <p:spPr>
          <a:xfrm>
            <a:off x="431680" y="4804946"/>
            <a:ext cx="6079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Code Repository: </a:t>
            </a:r>
            <a:r>
              <a:rPr lang="en-US" sz="1600" dirty="0">
                <a:latin typeface="+mj-lt"/>
                <a:hlinkClick r:id="rId2"/>
              </a:rPr>
              <a:t>https://github.com/Saadallah-Kassir/ConvexOptLiSSA</a:t>
            </a:r>
            <a:endParaRPr lang="en-US" sz="1600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726F34-08A2-4898-894D-1D3B12BED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7" y="1295149"/>
            <a:ext cx="4630501" cy="346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EB65F6-CCDB-4500-B878-39C91A21B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394" y="1296917"/>
            <a:ext cx="4630501" cy="346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9451EC-FCD8-49C3-851A-E389B9D0A0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811" t="7224" r="48986" b="4337"/>
          <a:stretch/>
        </p:blipFill>
        <p:spPr>
          <a:xfrm>
            <a:off x="1600200" y="1657350"/>
            <a:ext cx="1099008" cy="2008935"/>
          </a:xfrm>
          <a:prstGeom prst="rect">
            <a:avLst/>
          </a:prstGeom>
          <a:ln w="38100">
            <a:solidFill>
              <a:schemeClr val="tx1"/>
            </a:solidFill>
            <a:prstDash val="dash"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8B6F22-0526-4AFA-90A7-5AD55988ED19}"/>
              </a:ext>
            </a:extLst>
          </p:cNvPr>
          <p:cNvSpPr/>
          <p:nvPr/>
        </p:nvSpPr>
        <p:spPr>
          <a:xfrm>
            <a:off x="609600" y="2190750"/>
            <a:ext cx="228600" cy="60960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00949FE-55AE-4245-8F87-5CA516B8E5B1}"/>
              </a:ext>
            </a:extLst>
          </p:cNvPr>
          <p:cNvCxnSpPr/>
          <p:nvPr/>
        </p:nvCxnSpPr>
        <p:spPr>
          <a:xfrm flipV="1">
            <a:off x="838200" y="1657350"/>
            <a:ext cx="762000" cy="533400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5B5AAE-7663-4436-99C5-6D986CED2868}"/>
              </a:ext>
            </a:extLst>
          </p:cNvPr>
          <p:cNvCxnSpPr>
            <a:cxnSpLocks/>
          </p:cNvCxnSpPr>
          <p:nvPr/>
        </p:nvCxnSpPr>
        <p:spPr>
          <a:xfrm>
            <a:off x="863720" y="2800350"/>
            <a:ext cx="736480" cy="865935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183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66750"/>
            <a:ext cx="8229600" cy="40195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5400" dirty="0"/>
              <a:t>3- </a:t>
            </a:r>
            <a:r>
              <a:rPr lang="en-US" sz="5400" dirty="0" err="1"/>
              <a:t>LiSSA</a:t>
            </a:r>
            <a:r>
              <a:rPr lang="en-US" sz="5400" dirty="0"/>
              <a:t>-Sample</a:t>
            </a:r>
          </a:p>
        </p:txBody>
      </p:sp>
    </p:spTree>
    <p:extLst>
      <p:ext uri="{BB962C8B-B14F-4D97-AF65-F5344CB8AC3E}">
        <p14:creationId xmlns:p14="http://schemas.microsoft.com/office/powerpoint/2010/main" val="2126975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90550"/>
            <a:ext cx="8229600" cy="838200"/>
          </a:xfrm>
        </p:spPr>
        <p:txBody>
          <a:bodyPr>
            <a:normAutofit/>
          </a:bodyPr>
          <a:lstStyle/>
          <a:p>
            <a:r>
              <a:rPr lang="en-US" sz="3200" dirty="0"/>
              <a:t>Runtime Improvement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28750"/>
                <a:ext cx="8458200" cy="371475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sym typeface="Wingdings" panose="05000000000000000000" pitchFamily="2" charset="2"/>
                  </a:rPr>
                  <a:t>LiSSA-Quad introduced the idea of moving from</a:t>
                </a:r>
              </a:p>
              <a:p>
                <a:pPr marL="0" indent="0" algn="ctr">
                  <a:buNone/>
                </a:pPr>
                <a:r>
                  <a:rPr lang="en-US" sz="20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General convex optimization   Quadratic function</a:t>
                </a:r>
              </a:p>
              <a:p>
                <a:r>
                  <a:rPr lang="en-US" sz="2000" dirty="0" err="1">
                    <a:sym typeface="Wingdings" panose="05000000000000000000" pitchFamily="2" charset="2"/>
                  </a:rPr>
                  <a:t>LiSSA</a:t>
                </a:r>
                <a:r>
                  <a:rPr lang="en-US" sz="2000" dirty="0">
                    <a:sym typeface="Wingdings" panose="05000000000000000000" pitchFamily="2" charset="2"/>
                  </a:rPr>
                  <a:t>-Sample is a variant of </a:t>
                </a:r>
                <a:r>
                  <a:rPr lang="en-US" sz="2000" dirty="0" err="1">
                    <a:sym typeface="Wingdings" panose="05000000000000000000" pitchFamily="2" charset="2"/>
                  </a:rPr>
                  <a:t>LiSSA</a:t>
                </a:r>
                <a:r>
                  <a:rPr lang="en-US" sz="2000" dirty="0">
                    <a:sym typeface="Wingdings" panose="05000000000000000000" pitchFamily="2" charset="2"/>
                  </a:rPr>
                  <a:t>-Quad.</a:t>
                </a:r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Objective:</a:t>
                </a:r>
              </a:p>
              <a:p>
                <a:pPr lvl="1"/>
                <a:r>
                  <a:rPr lang="en-US" sz="1800" dirty="0">
                    <a:sym typeface="Wingdings" panose="05000000000000000000" pitchFamily="2" charset="2"/>
                  </a:rPr>
                  <a:t>Improve running time for accelerated F.O. methods when minimizing quadratic.</a:t>
                </a:r>
                <a:endParaRPr lang="en-US" sz="2400" dirty="0"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Assumptions: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𝜅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&gt;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≫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𝑑</m:t>
                    </m:r>
                  </m:oMath>
                </a14:m>
                <a:endParaRPr lang="en-US" sz="2400" dirty="0">
                  <a:sym typeface="Wingdings" panose="05000000000000000000" pitchFamily="2" charset="2"/>
                </a:endParaRPr>
              </a:p>
              <a:p>
                <a:pPr lvl="1"/>
                <a:endParaRPr lang="en-US" sz="1600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en-US" sz="2000" dirty="0"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28750"/>
                <a:ext cx="8458200" cy="3714750"/>
              </a:xfrm>
              <a:blipFill>
                <a:blip r:embed="rId3"/>
                <a:stretch>
                  <a:fillRect l="-648" t="-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2569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90550"/>
            <a:ext cx="8229600" cy="838200"/>
          </a:xfrm>
        </p:spPr>
        <p:txBody>
          <a:bodyPr>
            <a:normAutofit/>
          </a:bodyPr>
          <a:lstStyle/>
          <a:p>
            <a:r>
              <a:rPr lang="en-US" sz="3200" dirty="0"/>
              <a:t>Property of GLM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28750"/>
                <a:ext cx="8229600" cy="371475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sym typeface="Wingdings" panose="05000000000000000000" pitchFamily="2" charset="2"/>
                  </a:rPr>
                  <a:t>Recall that for GLM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-</a:t>
                </a:r>
                <a:r>
                  <a:rPr lang="en-US" sz="2000" dirty="0" err="1"/>
                  <a:t>regularizer</a:t>
                </a:r>
                <a:r>
                  <a:rPr lang="en-US" sz="2000" dirty="0"/>
                  <a:t>, Hessian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/>
                  <a:t> can be written as</a:t>
                </a:r>
              </a:p>
              <a:p>
                <a:pPr marL="0" indent="0" algn="ctr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endParaRPr lang="en-US" sz="2000" dirty="0"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Newton step will require computing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ym typeface="Wingdings" panose="05000000000000000000" pitchFamily="2" charset="2"/>
                  </a:rPr>
                  <a:t>                     </a:t>
                </a:r>
              </a:p>
              <a:p>
                <a:pPr marL="0" indent="0">
                  <a:buNone/>
                </a:pPr>
                <a:r>
                  <a:rPr lang="en-US" sz="2000" dirty="0">
                    <a:sym typeface="Wingdings" panose="05000000000000000000" pitchFamily="2" charset="2"/>
                  </a:rPr>
                  <a:t>	 the problem reduces to computing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000" dirty="0">
                  <a:sym typeface="Wingdings" panose="05000000000000000000" pitchFamily="2" charset="2"/>
                </a:endParaRPr>
              </a:p>
              <a:p>
                <a:endParaRPr lang="en-US" sz="2000" dirty="0"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This motivates the use of </a:t>
                </a:r>
                <a:r>
                  <a:rPr lang="en-US" sz="2000" b="1" dirty="0">
                    <a:sym typeface="Wingdings" panose="05000000000000000000" pitchFamily="2" charset="2"/>
                  </a:rPr>
                  <a:t>Fast Quadratic Solvers</a:t>
                </a:r>
              </a:p>
              <a:p>
                <a:pPr marL="0" indent="0">
                  <a:buNone/>
                </a:pPr>
                <a:r>
                  <a:rPr lang="en-US" sz="2000" dirty="0">
                    <a:sym typeface="Wingdings" panose="05000000000000000000" pitchFamily="2" charset="2"/>
                  </a:rPr>
                  <a:t>									</a:t>
                </a:r>
              </a:p>
              <a:p>
                <a:pPr marL="0" indent="0">
                  <a:buNone/>
                </a:pPr>
                <a:r>
                  <a:rPr lang="en-US" sz="2000" dirty="0">
                    <a:sym typeface="Wingdings" panose="05000000000000000000" pitchFamily="2" charset="2"/>
                  </a:rPr>
                  <a:t>									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28750"/>
                <a:ext cx="8229600" cy="3714750"/>
              </a:xfrm>
              <a:blipFill>
                <a:blip r:embed="rId3"/>
                <a:stretch>
                  <a:fillRect l="-667" t="-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1163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90550"/>
            <a:ext cx="8229600" cy="838200"/>
          </a:xfrm>
        </p:spPr>
        <p:txBody>
          <a:bodyPr>
            <a:normAutofit/>
          </a:bodyPr>
          <a:lstStyle/>
          <a:p>
            <a:r>
              <a:rPr lang="en-US" sz="3200" dirty="0"/>
              <a:t>Fast Quadratic Solvers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28750"/>
                <a:ext cx="8229600" cy="3714750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sym typeface="Wingdings" panose="05000000000000000000" pitchFamily="2" charset="2"/>
                  </a:rPr>
                  <a:t>Sample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B</m:t>
                    </m:r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𝐴</m:t>
                    </m:r>
                  </m:oMath>
                </a14:m>
                <a:r>
                  <a:rPr lang="en-US" sz="1600" b="0" i="1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:r>
                  <a:rPr lang="en-US" sz="2000" dirty="0">
                    <a:sym typeface="Wingdings" panose="05000000000000000000" pitchFamily="2" charset="2"/>
                  </a:rPr>
                  <a:t>using Acc. SVRG (solve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𝑂</m:t>
                    </m:r>
                    <m:r>
                      <a:rPr lang="en-US" sz="16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𝑑𝑙𝑜𝑔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 linear systems)</a:t>
                </a:r>
                <a:endParaRPr lang="en-US" sz="1600" b="0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𝐵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𝑂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𝑑𝑙𝑜𝑔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𝑑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𝑇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   and 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B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𝐵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endParaRPr lang="en-US" sz="2000" dirty="0">
                  <a:sym typeface="Wingdings" panose="05000000000000000000" pitchFamily="2" charset="2"/>
                </a:endParaRPr>
              </a:p>
              <a:p>
                <a:pPr marL="457200" indent="-457200">
                  <a:buFont typeface="+mj-lt"/>
                  <a:buAutoNum type="arabicPeriod" startAt="2"/>
                </a:pPr>
                <a:r>
                  <a:rPr lang="en-US" sz="2000" dirty="0">
                    <a:sym typeface="Wingdings" panose="05000000000000000000" pitchFamily="2" charset="2"/>
                  </a:rPr>
                  <a:t>Minimize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𝑄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𝐵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−1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𝑦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US" sz="2000" dirty="0">
                    <a:sym typeface="Wingdings" panose="05000000000000000000" pitchFamily="2" charset="2"/>
                  </a:rPr>
                  <a:t>using gradient descent </a:t>
                </a:r>
              </a:p>
              <a:p>
                <a:pPr marL="0" indent="0">
                  <a:buNone/>
                </a:pPr>
                <a:r>
                  <a:rPr lang="en-US" sz="2000" dirty="0">
                    <a:sym typeface="Wingdings" panose="05000000000000000000" pitchFamily="2" charset="2"/>
                  </a:rPr>
                  <a:t>	 Optimality condition yields to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𝒚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∗</m:t>
                        </m:r>
                      </m:sup>
                    </m:sSup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𝑩</m:t>
                    </m:r>
                    <m:sSup>
                      <m:sSup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𝑨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sup>
                    </m:sSup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𝒃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endParaRPr lang="en-US" sz="2000" b="1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en-US" sz="2000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sz="2000" dirty="0">
                    <a:sym typeface="Wingdings" panose="05000000000000000000" pitchFamily="2" charset="2"/>
                  </a:rPr>
                  <a:t>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𝐵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=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𝐵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𝐵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  using Acc. SVRG</a:t>
                </a:r>
              </a:p>
              <a:p>
                <a:pPr marL="0" indent="0">
                  <a:buNone/>
                </a:pPr>
                <a:endParaRPr lang="en-US" sz="2000" dirty="0"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28750"/>
                <a:ext cx="8229600" cy="3714750"/>
              </a:xfrm>
              <a:blipFill>
                <a:blip r:embed="rId3"/>
                <a:stretch>
                  <a:fillRect l="-815" t="-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2B393F29-9FEA-4F18-A5E2-609C41D583B9}"/>
              </a:ext>
            </a:extLst>
          </p:cNvPr>
          <p:cNvSpPr/>
          <p:nvPr/>
        </p:nvSpPr>
        <p:spPr>
          <a:xfrm>
            <a:off x="4419600" y="3257551"/>
            <a:ext cx="1524000" cy="380999"/>
          </a:xfrm>
          <a:prstGeom prst="rect">
            <a:avLst/>
          </a:prstGeom>
          <a:noFill/>
          <a:ln w="28575">
            <a:solidFill>
              <a:srgbClr val="BF57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458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90550"/>
            <a:ext cx="8229600" cy="838200"/>
          </a:xfrm>
        </p:spPr>
        <p:txBody>
          <a:bodyPr>
            <a:normAutofit/>
          </a:bodyPr>
          <a:lstStyle/>
          <a:p>
            <a:r>
              <a:rPr lang="en-US" sz="3200" dirty="0"/>
              <a:t>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28750"/>
                <a:ext cx="8229600" cy="3714750"/>
              </a:xfrm>
            </p:spPr>
            <p:txBody>
              <a:bodyPr>
                <a:normAutofit/>
              </a:bodyPr>
              <a:lstStyle/>
              <a:p>
                <a:endParaRPr lang="en-US" sz="2000" dirty="0">
                  <a:sym typeface="Wingdings" panose="05000000000000000000" pitchFamily="2" charset="2"/>
                </a:endParaRPr>
              </a:p>
              <a:p>
                <a:endParaRPr lang="en-US" sz="2000" dirty="0">
                  <a:sym typeface="Wingdings" panose="05000000000000000000" pitchFamily="2" charset="2"/>
                </a:endParaRPr>
              </a:p>
              <a:p>
                <a:endParaRPr lang="en-US" sz="2000" dirty="0">
                  <a:sym typeface="Wingdings" panose="05000000000000000000" pitchFamily="2" charset="2"/>
                </a:endParaRPr>
              </a:p>
              <a:p>
                <a:endParaRPr lang="en-US" sz="2000" dirty="0">
                  <a:sym typeface="Wingdings" panose="05000000000000000000" pitchFamily="2" charset="2"/>
                </a:endParaRPr>
              </a:p>
              <a:p>
                <a:endParaRPr lang="en-US" sz="2000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en-US" sz="2000" dirty="0"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Step 3 requires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𝑶</m:t>
                        </m:r>
                      </m:e>
                    </m:acc>
                    <m:d>
                      <m:d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𝒎𝒅</m:t>
                        </m:r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𝒅</m:t>
                            </m:r>
                          </m:e>
                          <m:sup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𝜿</m:t>
                            </m:r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𝒅</m:t>
                            </m:r>
                          </m:e>
                        </m:rad>
                      </m:e>
                    </m:d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.</a:t>
                </a:r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Gradient computation in 4 requires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𝑶</m:t>
                        </m:r>
                      </m:e>
                    </m:acc>
                    <m:r>
                      <a:rPr lang="en-US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𝒎𝒅</m:t>
                    </m:r>
                    <m:r>
                      <a:rPr lang="en-US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sSup>
                      <m:sSupPr>
                        <m:ctrlP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𝒅</m:t>
                        </m:r>
                      </m:e>
                      <m:sup>
                        <m: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sup>
                    </m:sSup>
                    <m:r>
                      <a:rPr lang="en-US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𝜿</m:t>
                        </m:r>
                        <m: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𝒅</m:t>
                        </m:r>
                      </m:e>
                    </m:rad>
                    <m:r>
                      <a:rPr lang="en-US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sz="1600" dirty="0">
                    <a:sym typeface="Wingdings" panose="05000000000000000000" pitchFamily="2" charset="2"/>
                  </a:rPr>
                  <a:t>.</a:t>
                </a:r>
              </a:p>
              <a:p>
                <a:r>
                  <a:rPr lang="en-US" sz="1800" dirty="0">
                    <a:sym typeface="Wingdings" panose="05000000000000000000" pitchFamily="2" charset="2"/>
                  </a:rPr>
                  <a:t>Step 6 requires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𝑶</m:t>
                        </m:r>
                      </m:e>
                    </m:acc>
                    <m:r>
                      <a:rPr lang="en-US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sSup>
                      <m:sSup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𝒅</m:t>
                        </m:r>
                      </m:e>
                      <m:sup>
                        <m: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sup>
                    </m:sSup>
                    <m:r>
                      <a:rPr lang="en-US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𝜿</m:t>
                        </m:r>
                        <m: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𝒅</m:t>
                        </m:r>
                      </m:e>
                    </m:rad>
                    <m:r>
                      <a:rPr lang="en-US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.</a:t>
                </a:r>
                <a:endParaRPr lang="en-US" sz="1800" dirty="0">
                  <a:sym typeface="Wingdings" panose="05000000000000000000" pitchFamily="2" charset="2"/>
                </a:endParaRPr>
              </a:p>
              <a:p>
                <a:endParaRPr lang="en-US" sz="1800" dirty="0">
                  <a:sym typeface="Wingdings" panose="05000000000000000000" pitchFamily="2" charset="2"/>
                </a:endParaRPr>
              </a:p>
              <a:p>
                <a:endParaRPr lang="en-US" sz="2000" dirty="0">
                  <a:sym typeface="Wingdings" panose="05000000000000000000" pitchFamily="2" charset="2"/>
                </a:endParaRPr>
              </a:p>
              <a:p>
                <a:endParaRPr lang="en-US" sz="2000" dirty="0"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28750"/>
                <a:ext cx="8229600" cy="3714750"/>
              </a:xfrm>
              <a:blipFill>
                <a:blip r:embed="rId3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352551"/>
            <a:ext cx="7467600" cy="2286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3810000" y="2461796"/>
                <a:ext cx="4114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+mj-lt"/>
                  </a:rPr>
                  <a:t>\\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+mj-lt"/>
                      </a:rPr>
                      <m:t>𝑄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+mj-lt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+mj-lt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+mj-lt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+mj-lt"/>
                  </a:rPr>
                  <a:t> is 1- s.c. and 2-smooth</a:t>
                </a: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2461796"/>
                <a:ext cx="4114800" cy="338554"/>
              </a:xfrm>
              <a:prstGeom prst="rect">
                <a:avLst/>
              </a:prstGeom>
              <a:blipFill>
                <a:blip r:embed="rId5"/>
                <a:stretch>
                  <a:fillRect l="-741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33017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90550"/>
            <a:ext cx="8229600" cy="838200"/>
          </a:xfrm>
        </p:spPr>
        <p:txBody>
          <a:bodyPr>
            <a:normAutofit/>
          </a:bodyPr>
          <a:lstStyle/>
          <a:p>
            <a:r>
              <a:rPr lang="en-US" sz="3200" dirty="0"/>
              <a:t>Main Theorem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800" y="1428750"/>
            <a:ext cx="8229600" cy="223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93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90550"/>
            <a:ext cx="8229600" cy="838200"/>
          </a:xfrm>
        </p:spPr>
        <p:txBody>
          <a:bodyPr>
            <a:normAutofit/>
          </a:bodyPr>
          <a:lstStyle/>
          <a:p>
            <a:r>
              <a:rPr lang="en-US" sz="3200" dirty="0"/>
              <a:t>Newton’s 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28750"/>
                <a:ext cx="8229600" cy="371475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sym typeface="Wingdings" panose="05000000000000000000" pitchFamily="2" charset="2"/>
                  </a:rPr>
                  <a:t>Goal: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min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</m:func>
                  </m:oMath>
                </a14:m>
                <a:endParaRPr lang="en-US" sz="2000" dirty="0"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Newton’s Method minimizes second-order approx. of function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 </a:t>
                </a:r>
              </a:p>
              <a:p>
                <a:endParaRPr lang="en-US" sz="2000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𝑓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)+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𝛻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  leads to update rule: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𝜂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𝛻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𝛻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 </a:t>
                </a:r>
              </a:p>
              <a:p>
                <a:pPr fontAlgn="auto">
                  <a:spcAft>
                    <a:spcPts val="0"/>
                  </a:spcAft>
                </a:pPr>
                <a:r>
                  <a:rPr lang="en-US" sz="2000" dirty="0">
                    <a:sym typeface="Wingdings" panose="05000000000000000000" pitchFamily="2" charset="2"/>
                  </a:rPr>
                  <a:t>Remarks:</a:t>
                </a:r>
              </a:p>
              <a:p>
                <a:pPr lvl="1" fontAlgn="auto">
                  <a:spcAft>
                    <a:spcPts val="0"/>
                  </a:spcAft>
                </a:pPr>
                <a:r>
                  <a:rPr lang="en-US" sz="1800" dirty="0">
                    <a:sym typeface="Wingdings" panose="05000000000000000000" pitchFamily="2" charset="2"/>
                  </a:rPr>
                  <a:t>Conditions on f: f is twice diff.,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𝛼</m:t>
                    </m:r>
                  </m:oMath>
                </a14:m>
                <a:r>
                  <a:rPr lang="en-US" sz="1800" dirty="0">
                    <a:sym typeface="Wingdings" panose="05000000000000000000" pitchFamily="2" charset="2"/>
                  </a:rPr>
                  <a:t>-</a:t>
                </a:r>
                <a:r>
                  <a:rPr lang="en-US" sz="1800" dirty="0" err="1">
                    <a:sym typeface="Wingdings" panose="05000000000000000000" pitchFamily="2" charset="2"/>
                  </a:rPr>
                  <a:t>s.c.</a:t>
                </a:r>
                <a:r>
                  <a:rPr lang="en-US" sz="1800" dirty="0">
                    <a:sym typeface="Wingdings" panose="05000000000000000000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𝛻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𝛻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sz="1800" dirty="0">
                    <a:sym typeface="Wingdings" panose="05000000000000000000" pitchFamily="2" charset="2"/>
                  </a:rPr>
                  <a:t> Lipschitz continuous.</a:t>
                </a:r>
              </a:p>
              <a:p>
                <a:pPr lvl="1" fontAlgn="auto">
                  <a:spcAft>
                    <a:spcPts val="0"/>
                  </a:spcAft>
                </a:pPr>
                <a:r>
                  <a:rPr lang="en-US" sz="1800" dirty="0">
                    <a:sym typeface="Wingdings" panose="05000000000000000000" pitchFamily="2" charset="2"/>
                  </a:rPr>
                  <a:t>Move away from black-box model: need second order information  Hessian.</a:t>
                </a:r>
                <a:endParaRPr lang="en-US" sz="1800" dirty="0"/>
              </a:p>
              <a:p>
                <a:endParaRPr lang="en-US" sz="2400" dirty="0">
                  <a:sym typeface="Wingdings" panose="05000000000000000000" pitchFamily="2" charset="2"/>
                </a:endParaRPr>
              </a:p>
              <a:p>
                <a:endParaRPr lang="en-US" dirty="0"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28750"/>
                <a:ext cx="8229600" cy="3714750"/>
              </a:xfrm>
              <a:blipFill>
                <a:blip r:embed="rId2"/>
                <a:stretch>
                  <a:fillRect l="-667" t="-820" r="-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FF98C7-2700-43CB-B5C9-CA1FF4E5725D}"/>
              </a:ext>
            </a:extLst>
          </p:cNvPr>
          <p:cNvSpPr txBox="1">
            <a:spLocks/>
          </p:cNvSpPr>
          <p:nvPr/>
        </p:nvSpPr>
        <p:spPr>
          <a:xfrm>
            <a:off x="457200" y="3181350"/>
            <a:ext cx="8229600" cy="1657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0A5D8F-6278-4111-B61F-244093DDDC66}"/>
              </a:ext>
            </a:extLst>
          </p:cNvPr>
          <p:cNvSpPr/>
          <p:nvPr/>
        </p:nvSpPr>
        <p:spPr>
          <a:xfrm>
            <a:off x="4665216" y="3486150"/>
            <a:ext cx="3488184" cy="609600"/>
          </a:xfrm>
          <a:prstGeom prst="rect">
            <a:avLst/>
          </a:prstGeom>
          <a:noFill/>
          <a:ln w="28575">
            <a:solidFill>
              <a:srgbClr val="BF57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5810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90550"/>
            <a:ext cx="8229600" cy="838200"/>
          </a:xfrm>
        </p:spPr>
        <p:txBody>
          <a:bodyPr>
            <a:normAutofit/>
          </a:bodyPr>
          <a:lstStyle/>
          <a:p>
            <a:r>
              <a:rPr lang="en-US" sz="3200" dirty="0"/>
              <a:t>Conclusions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28750"/>
                <a:ext cx="8229600" cy="371475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sym typeface="Wingdings" panose="05000000000000000000" pitchFamily="2" charset="2"/>
                  </a:rPr>
                  <a:t>Introduced </a:t>
                </a:r>
                <a:r>
                  <a:rPr lang="en-US" sz="2000" dirty="0" err="1">
                    <a:sym typeface="Wingdings" panose="05000000000000000000" pitchFamily="2" charset="2"/>
                  </a:rPr>
                  <a:t>LiSSA</a:t>
                </a:r>
                <a:r>
                  <a:rPr lang="en-US" sz="2000" dirty="0">
                    <a:sym typeface="Wingdings" panose="05000000000000000000" pitchFamily="2" charset="2"/>
                  </a:rPr>
                  <a:t> which converges linearly. </a:t>
                </a:r>
              </a:p>
              <a:p>
                <a:endParaRPr lang="en-US" sz="2000" dirty="0"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Introduced </a:t>
                </a:r>
                <a:r>
                  <a:rPr lang="en-US" sz="2000" dirty="0" err="1">
                    <a:sym typeface="Wingdings" panose="05000000000000000000" pitchFamily="2" charset="2"/>
                  </a:rPr>
                  <a:t>LiSSA</a:t>
                </a:r>
                <a:r>
                  <a:rPr lang="en-US" sz="2000" dirty="0">
                    <a:sym typeface="Wingdings" panose="05000000000000000000" pitchFamily="2" charset="2"/>
                  </a:rPr>
                  <a:t>-Quad which provided us with the idea of minimizing a quadratic.</a:t>
                </a:r>
              </a:p>
              <a:p>
                <a:endParaRPr lang="en-US" sz="2000" dirty="0"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Using a different subroutine for </a:t>
                </a:r>
                <a:r>
                  <a:rPr lang="en-US" sz="2000" dirty="0" err="1">
                    <a:sym typeface="Wingdings" panose="05000000000000000000" pitchFamily="2" charset="2"/>
                  </a:rPr>
                  <a:t>LiSSA</a:t>
                </a:r>
                <a:r>
                  <a:rPr lang="en-US" sz="2000" dirty="0">
                    <a:sym typeface="Wingdings" panose="05000000000000000000" pitchFamily="2" charset="2"/>
                  </a:rPr>
                  <a:t>-Quad, </a:t>
                </a:r>
                <a:r>
                  <a:rPr lang="en-US" sz="2000" dirty="0" err="1">
                    <a:sym typeface="Wingdings" panose="05000000000000000000" pitchFamily="2" charset="2"/>
                  </a:rPr>
                  <a:t>LiSSA</a:t>
                </a:r>
                <a:r>
                  <a:rPr lang="en-US" sz="2000" dirty="0">
                    <a:sym typeface="Wingdings" panose="05000000000000000000" pitchFamily="2" charset="2"/>
                  </a:rPr>
                  <a:t>-Sample was established and improved </a:t>
                </a:r>
                <a:r>
                  <a:rPr lang="en-US" sz="2000" dirty="0"/>
                  <a:t>upon the best known running time for first-order methods achieved by acceleration when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𝜿</m:t>
                    </m:r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.</a:t>
                </a:r>
              </a:p>
              <a:p>
                <a:pPr marL="0" indent="0">
                  <a:buNone/>
                </a:pPr>
                <a:endParaRPr lang="en-US" sz="2000" dirty="0"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28750"/>
                <a:ext cx="8229600" cy="3714750"/>
              </a:xfrm>
              <a:blipFill>
                <a:blip r:embed="rId3"/>
                <a:stretch>
                  <a:fillRect l="-667" t="-820" r="-1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0834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90550"/>
            <a:ext cx="8229600" cy="838200"/>
          </a:xfrm>
        </p:spPr>
        <p:txBody>
          <a:bodyPr>
            <a:normAutofit/>
          </a:bodyPr>
          <a:lstStyle/>
          <a:p>
            <a:r>
              <a:rPr lang="en-US" sz="3200" dirty="0"/>
              <a:t>Why Newton?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28750"/>
                <a:ext cx="8229600" cy="340995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sym typeface="Wingdings" panose="05000000000000000000" pitchFamily="2" charset="2"/>
                  </a:rPr>
                  <a:t>Key property: </a:t>
                </a:r>
                <a:r>
                  <a:rPr lang="en-US" sz="2000" b="1" dirty="0">
                    <a:sym typeface="Wingdings" panose="05000000000000000000" pitchFamily="2" charset="2"/>
                  </a:rPr>
                  <a:t>Affine Invariance </a:t>
                </a:r>
                <a:r>
                  <a:rPr lang="en-US" sz="2000" dirty="0">
                    <a:sym typeface="Wingdings" panose="05000000000000000000" pitchFamily="2" charset="2"/>
                  </a:rPr>
                  <a:t>of Newton step</a:t>
                </a:r>
              </a:p>
              <a:p>
                <a:pPr marL="0" indent="0">
                  <a:buNone/>
                </a:pPr>
                <a:r>
                  <a:rPr lang="en-US" sz="2000" dirty="0">
                    <a:sym typeface="Wingdings" panose="05000000000000000000" pitchFamily="2" charset="2"/>
                  </a:rPr>
                  <a:t>	i.e. 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𝐴𝑦</m:t>
                    </m:r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g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  <m:r>
                      <a:rPr lang="en-US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𝐴𝑦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, Newton steps 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 &amp;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𝑔</m:t>
                    </m:r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 are 	equivalent,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. </a:t>
                </a:r>
              </a:p>
              <a:p>
                <a:endParaRPr lang="en-US" sz="2000" dirty="0"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Eventually offers </a:t>
                </a:r>
                <a:r>
                  <a:rPr lang="en-US" sz="2000" b="1" dirty="0">
                    <a:sym typeface="Wingdings" panose="05000000000000000000" pitchFamily="2" charset="2"/>
                  </a:rPr>
                  <a:t>quadratic convergence </a:t>
                </a:r>
                <a:r>
                  <a:rPr lang="en-US" sz="2000" dirty="0">
                    <a:sym typeface="Wingdings" panose="05000000000000000000" pitchFamily="2" charset="2"/>
                  </a:rPr>
                  <a:t>in </a:t>
                </a:r>
                <a:r>
                  <a:rPr lang="en-US" sz="2000" i="1" dirty="0">
                    <a:sym typeface="Wingdings" panose="05000000000000000000" pitchFamily="2" charset="2"/>
                  </a:rPr>
                  <a:t>pure Newton phase</a:t>
                </a:r>
                <a:r>
                  <a:rPr lang="en-US" sz="2000" dirty="0">
                    <a:sym typeface="Wingdings" panose="05000000000000000000" pitchFamily="2" charset="2"/>
                  </a:rPr>
                  <a:t>, i.e.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~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𝑂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log</m:t>
                        </m:r>
                      </m:fName>
                      <m:e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𝜖</m:t>
                                </m:r>
                              </m:den>
                            </m:f>
                          </m:e>
                        </m:func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 for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𝛻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𝑡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 small enough, and stays constant amount of time in </a:t>
                </a:r>
                <a:r>
                  <a:rPr lang="en-US" sz="2000" i="1" dirty="0">
                    <a:sym typeface="Wingdings" panose="05000000000000000000" pitchFamily="2" charset="2"/>
                  </a:rPr>
                  <a:t>damped Newton phase </a:t>
                </a:r>
                <a:r>
                  <a:rPr lang="en-US" sz="2000" dirty="0">
                    <a:sym typeface="Wingdings" panose="05000000000000000000" pitchFamily="2" charset="2"/>
                  </a:rPr>
                  <a:t>(</a:t>
                </a:r>
                <a:r>
                  <a:rPr lang="en-US" sz="2000" dirty="0" err="1">
                    <a:sym typeface="Wingdings" panose="05000000000000000000" pitchFamily="2" charset="2"/>
                  </a:rPr>
                  <a:t>w.r.t.</a:t>
                </a:r>
                <a:r>
                  <a:rPr lang="en-US" sz="20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𝜖</m:t>
                    </m:r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).</a:t>
                </a:r>
              </a:p>
              <a:p>
                <a:endParaRPr lang="en-US" sz="1800" dirty="0"/>
              </a:p>
              <a:p>
                <a:endParaRPr lang="en-US" sz="2400" dirty="0">
                  <a:sym typeface="Wingdings" panose="05000000000000000000" pitchFamily="2" charset="2"/>
                </a:endParaRPr>
              </a:p>
              <a:p>
                <a:endParaRPr lang="en-US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28750"/>
                <a:ext cx="8229600" cy="3409950"/>
              </a:xfrm>
              <a:blipFill>
                <a:blip r:embed="rId2"/>
                <a:stretch>
                  <a:fillRect l="-667" t="-893" r="-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FF98C7-2700-43CB-B5C9-CA1FF4E5725D}"/>
              </a:ext>
            </a:extLst>
          </p:cNvPr>
          <p:cNvSpPr txBox="1">
            <a:spLocks/>
          </p:cNvSpPr>
          <p:nvPr/>
        </p:nvSpPr>
        <p:spPr>
          <a:xfrm>
            <a:off x="457200" y="3181350"/>
            <a:ext cx="8229600" cy="1657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26388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90550"/>
            <a:ext cx="8229600" cy="838200"/>
          </a:xfrm>
        </p:spPr>
        <p:txBody>
          <a:bodyPr>
            <a:normAutofit/>
          </a:bodyPr>
          <a:lstStyle/>
          <a:p>
            <a:r>
              <a:rPr lang="en-US" sz="3200" dirty="0"/>
              <a:t>Newton’s Method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28750"/>
                <a:ext cx="8458200" cy="34099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  <a:sym typeface="Wingdings" panose="05000000000000000000" pitchFamily="2" charset="2"/>
                  </a:rPr>
                  <a:t>Procedure</a:t>
                </a:r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  <a:sym typeface="Wingdings" panose="05000000000000000000" pitchFamily="2" charset="2"/>
                  </a:rPr>
                  <a:t>: Newton’s method</a:t>
                </a:r>
              </a:p>
              <a:p>
                <a:pPr marL="0" indent="0">
                  <a:buNone/>
                </a:pPr>
                <a:r>
                  <a: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  <a:sym typeface="Wingdings" panose="05000000000000000000" pitchFamily="2" charset="2"/>
                  </a:rPr>
                  <a:t>Inputs</a:t>
                </a:r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  <a:sym typeface="Wingdings" panose="05000000000000000000" pitchFamily="2" charset="2"/>
                  </a:rPr>
                  <a:t>: Initial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  <a:sym typeface="Wingdings" panose="05000000000000000000" pitchFamily="2" charset="2"/>
                  </a:rPr>
                  <a:t>, tolerance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𝜖</m:t>
                    </m:r>
                  </m:oMath>
                </a14:m>
                <a:endParaRPr lang="en-US" sz="2000" dirty="0">
                  <a:latin typeface="Courier New" panose="02070309020205020404" pitchFamily="49" charset="0"/>
                  <a:cs typeface="Courier New" panose="02070309020205020404" pitchFamily="49" charset="0"/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  <a:sym typeface="Wingdings" panose="05000000000000000000" pitchFamily="2" charset="2"/>
                  </a:rPr>
                  <a:t>while</a:t>
                </a:r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  <a:sym typeface="Wingdings" panose="05000000000000000000" pitchFamily="2" charset="2"/>
                  </a:rPr>
                  <a:t>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𝜖</m:t>
                    </m:r>
                  </m:oMath>
                </a14:m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  <a:sym typeface="Wingdings" panose="05000000000000000000" pitchFamily="2" charset="2"/>
                  </a:rPr>
                  <a:t>) </a:t>
                </a:r>
                <a:r>
                  <a: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  <a:sym typeface="Wingdings" panose="05000000000000000000" pitchFamily="2" charset="2"/>
                  </a:rPr>
                  <a:t>do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  <a:sym typeface="Wingdings" panose="05000000000000000000" pitchFamily="2" charset="2"/>
                  </a:rPr>
                  <a:t>	Find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𝜂</m:t>
                    </m:r>
                  </m:oMath>
                </a14:m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  <a:sym typeface="Wingdings" panose="05000000000000000000" pitchFamily="2" charset="2"/>
                  </a:rPr>
                  <a:t> from BTLS</a:t>
                </a:r>
              </a:p>
              <a:p>
                <a:pPr marL="0" indent="0">
                  <a:buNone/>
                </a:pPr>
                <a:r>
                  <a:rPr lang="en-US" sz="2000" b="0" dirty="0">
                    <a:ea typeface="Cambria Math" panose="02040503050406030204" pitchFamily="18" charset="0"/>
                    <a:sym typeface="Wingdings" panose="05000000000000000000" pitchFamily="2" charset="2"/>
                  </a:rPr>
                  <a:t> 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𝜆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𝛻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[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𝛻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]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𝛻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sz="2000" b="0" dirty="0">
                    <a:latin typeface="Courier New" panose="02070309020205020404" pitchFamily="49" charset="0"/>
                    <a:cs typeface="Courier New" panose="02070309020205020404" pitchFamily="49" charset="0"/>
                    <a:sym typeface="Wingdings" panose="05000000000000000000" pitchFamily="2" charset="2"/>
                  </a:rPr>
                  <a:t>  </a:t>
                </a:r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  <a:sym typeface="Wingdings" panose="05000000000000000000" pitchFamily="2" charset="2"/>
                  </a:rPr>
                  <a:t>//</a:t>
                </a:r>
                <a:r>
                  <a:rPr lang="en-US" sz="2000" b="0" dirty="0">
                    <a:latin typeface="Courier New" panose="02070309020205020404" pitchFamily="49" charset="0"/>
                    <a:cs typeface="Courier New" panose="02070309020205020404" pitchFamily="49" charset="0"/>
                    <a:sym typeface="Wingdings" panose="05000000000000000000" pitchFamily="2" charset="2"/>
                  </a:rPr>
                  <a:t>estimate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 </m:t>
                    </m:r>
                  </m:oMath>
                </a14:m>
                <a:r>
                  <a:rPr lang="en-US" sz="2000" b="0" dirty="0">
                    <a:latin typeface="Courier New" panose="02070309020205020404" pitchFamily="49" charset="0"/>
                    <a:cs typeface="Courier New" panose="02070309020205020404" pitchFamily="49" charset="0"/>
                    <a:sym typeface="Wingdings" panose="05000000000000000000" pitchFamily="2" charset="2"/>
                  </a:rPr>
                  <a:t>-</a:t>
                </a:r>
                <a:r>
                  <a:rPr lang="en-US" sz="2000" dirty="0"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sz="2000" b="0" dirty="0">
                    <a:latin typeface="Courier New" panose="02070309020205020404" pitchFamily="49" charset="0"/>
                    <a:cs typeface="Courier New" panose="02070309020205020404" pitchFamily="49" charset="0"/>
                    <a:sym typeface="Wingdings" panose="05000000000000000000" pitchFamily="2" charset="2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sz="2000" b="0" dirty="0">
                    <a:latin typeface="Courier New" panose="02070309020205020404" pitchFamily="49" charset="0"/>
                    <a:cs typeface="Courier New" panose="02070309020205020404" pitchFamily="49" charset="0"/>
                    <a:sym typeface="Wingdings" panose="05000000000000000000" pitchFamily="2" charset="2"/>
                  </a:rPr>
                  <a:t>	Update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𝜂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𝛻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  <m:r>
                      <m:rPr>
                        <m:nor/>
                      </m:rPr>
                      <a:rPr lang="en-US" sz="2000" dirty="0">
                        <a:latin typeface="Courier New" panose="02070309020205020404" pitchFamily="49" charset="0"/>
                        <a:ea typeface="Cambria Math" panose="02040503050406030204" pitchFamily="18" charset="0"/>
                        <a:cs typeface="Courier New" panose="02070309020205020404" pitchFamily="49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𝛻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US" sz="2000" dirty="0">
                  <a:latin typeface="Courier New" panose="02070309020205020404" pitchFamily="49" charset="0"/>
                  <a:cs typeface="Courier New" panose="02070309020205020404" pitchFamily="49" charset="0"/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  <a:sym typeface="Wingdings" panose="05000000000000000000" pitchFamily="2" charset="2"/>
                  </a:rPr>
                  <a:t>return</a:t>
                </a:r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</m:oMath>
                </a14:m>
                <a:endParaRPr lang="en-US" sz="2000" dirty="0">
                  <a:latin typeface="Courier New" panose="02070309020205020404" pitchFamily="49" charset="0"/>
                  <a:cs typeface="Courier New" panose="02070309020205020404" pitchFamily="49" charset="0"/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en-US" sz="2400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en-US" sz="2400" dirty="0">
                  <a:sym typeface="Wingdings" panose="05000000000000000000" pitchFamily="2" charset="2"/>
                </a:endParaRPr>
              </a:p>
              <a:p>
                <a:endParaRPr lang="en-US" dirty="0"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28750"/>
                <a:ext cx="8458200" cy="3409950"/>
              </a:xfrm>
              <a:blipFill>
                <a:blip r:embed="rId2"/>
                <a:stretch>
                  <a:fillRect l="-720" t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2796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90550"/>
            <a:ext cx="8229600" cy="838200"/>
          </a:xfrm>
        </p:spPr>
        <p:txBody>
          <a:bodyPr>
            <a:normAutofit/>
          </a:bodyPr>
          <a:lstStyle/>
          <a:p>
            <a:r>
              <a:rPr lang="en-US" sz="3200" dirty="0"/>
              <a:t>Limitation of Newton’s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28750"/>
                <a:ext cx="8229600" cy="340995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sym typeface="Wingdings" panose="05000000000000000000" pitchFamily="2" charset="2"/>
                  </a:rPr>
                  <a:t>Recall the update rule: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𝜂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𝛻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−2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𝛻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 </a:t>
                </a:r>
              </a:p>
              <a:p>
                <a:endParaRPr lang="en-US" sz="2000" dirty="0"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Major limitation is need to compute the Hessian…</a:t>
                </a:r>
              </a:p>
              <a:p>
                <a:pPr marL="0" indent="0">
                  <a:buNone/>
                </a:pPr>
                <a:r>
                  <a:rPr lang="en-US" sz="2000" dirty="0">
                    <a:sym typeface="Wingdings" panose="05000000000000000000" pitchFamily="2" charset="2"/>
                  </a:rPr>
                  <a:t>	… and its inverse  inverse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matrix computation 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2.373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US" sz="2000" dirty="0">
                  <a:sym typeface="Wingdings" panose="05000000000000000000" pitchFamily="2" charset="2"/>
                </a:endParaRPr>
              </a:p>
              <a:p>
                <a:endParaRPr lang="en-US" sz="2000" dirty="0"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This makes Newton’s method very computationally expensive, especially for “Big Data” applications.</a:t>
                </a:r>
              </a:p>
              <a:p>
                <a:endParaRPr lang="en-US" sz="2000" dirty="0"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This is the problem that this paper is addressing.</a:t>
                </a:r>
              </a:p>
              <a:p>
                <a:endParaRPr lang="en-US" sz="1800" dirty="0"/>
              </a:p>
              <a:p>
                <a:endParaRPr lang="en-US" sz="2400" dirty="0">
                  <a:sym typeface="Wingdings" panose="05000000000000000000" pitchFamily="2" charset="2"/>
                </a:endParaRPr>
              </a:p>
              <a:p>
                <a:endParaRPr lang="en-US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28750"/>
                <a:ext cx="8229600" cy="3409950"/>
              </a:xfrm>
              <a:blipFill>
                <a:blip r:embed="rId2"/>
                <a:stretch>
                  <a:fillRect l="-667" t="-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FF98C7-2700-43CB-B5C9-CA1FF4E5725D}"/>
              </a:ext>
            </a:extLst>
          </p:cNvPr>
          <p:cNvSpPr txBox="1">
            <a:spLocks/>
          </p:cNvSpPr>
          <p:nvPr/>
        </p:nvSpPr>
        <p:spPr>
          <a:xfrm>
            <a:off x="457200" y="3181350"/>
            <a:ext cx="8229600" cy="1657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97302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66750"/>
            <a:ext cx="8229600" cy="40195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5400" dirty="0"/>
              <a:t>2- </a:t>
            </a:r>
            <a:r>
              <a:rPr lang="en-US" sz="5400" dirty="0" err="1"/>
              <a:t>LiSSA</a:t>
            </a:r>
            <a:r>
              <a:rPr lang="en-US" sz="5400" dirty="0"/>
              <a:t> Algorithm</a:t>
            </a:r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Paper: Second-Order Stochastic Optimization for Machine-Learning in Linear Time</a:t>
            </a:r>
          </a:p>
          <a:p>
            <a:pPr marL="0" indent="0" algn="ctr">
              <a:buNone/>
            </a:pPr>
            <a:r>
              <a:rPr lang="en-US" sz="2400" dirty="0"/>
              <a:t>Authors: N. Agarwal, B. Bullins, E. </a:t>
            </a:r>
            <a:r>
              <a:rPr lang="en-US" sz="2400" dirty="0" err="1"/>
              <a:t>Hazan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7981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90550"/>
            <a:ext cx="8229600" cy="838200"/>
          </a:xfrm>
        </p:spPr>
        <p:txBody>
          <a:bodyPr>
            <a:normAutofit/>
          </a:bodyPr>
          <a:lstStyle/>
          <a:p>
            <a:r>
              <a:rPr lang="en-US" sz="3200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3409950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sym typeface="Wingdings" panose="05000000000000000000" pitchFamily="2" charset="2"/>
              </a:rPr>
              <a:t>Goal:</a:t>
            </a:r>
          </a:p>
          <a:p>
            <a:endParaRPr lang="en-US" sz="2200" dirty="0">
              <a:sym typeface="Wingdings" panose="05000000000000000000" pitchFamily="2" charset="2"/>
            </a:endParaRPr>
          </a:p>
          <a:p>
            <a:endParaRPr lang="en-US" sz="2200" dirty="0">
              <a:sym typeface="Wingdings" panose="05000000000000000000" pitchFamily="2" charset="2"/>
            </a:endParaRPr>
          </a:p>
          <a:p>
            <a:endParaRPr lang="en-US" sz="2200" dirty="0">
              <a:sym typeface="Wingdings" panose="05000000000000000000" pitchFamily="2" charset="2"/>
            </a:endParaRPr>
          </a:p>
          <a:p>
            <a:endParaRPr lang="en-US" sz="2200" dirty="0">
              <a:sym typeface="Wingdings" panose="05000000000000000000" pitchFamily="2" charset="2"/>
            </a:endParaRPr>
          </a:p>
          <a:p>
            <a:r>
              <a:rPr lang="en-US" sz="2000" dirty="0">
                <a:sym typeface="Wingdings" panose="05000000000000000000" pitchFamily="2" charset="2"/>
              </a:rPr>
              <a:t>Standard objective function in ML/ERM</a:t>
            </a:r>
          </a:p>
          <a:p>
            <a:r>
              <a:rPr lang="en-US" sz="2000" dirty="0">
                <a:sym typeface="Wingdings" panose="05000000000000000000" pitchFamily="2" charset="2"/>
              </a:rPr>
              <a:t>We want to use second order methods to solve this problem</a:t>
            </a:r>
          </a:p>
          <a:p>
            <a:r>
              <a:rPr lang="en-US" sz="2000" dirty="0" err="1">
                <a:sym typeface="Wingdings" panose="05000000000000000000" pitchFamily="2" charset="2"/>
              </a:rPr>
              <a:t>LiSSA</a:t>
            </a:r>
            <a:r>
              <a:rPr lang="en-US" sz="2000" dirty="0">
                <a:sym typeface="Wingdings" panose="05000000000000000000" pitchFamily="2" charset="2"/>
              </a:rPr>
              <a:t>: </a:t>
            </a:r>
            <a:r>
              <a:rPr lang="en-US" sz="2000" b="1" dirty="0">
                <a:sym typeface="Wingdings" panose="05000000000000000000" pitchFamily="2" charset="2"/>
              </a:rPr>
              <a:t>Li</a:t>
            </a:r>
            <a:r>
              <a:rPr lang="en-US" sz="2000" dirty="0">
                <a:sym typeface="Wingdings" panose="05000000000000000000" pitchFamily="2" charset="2"/>
              </a:rPr>
              <a:t>near (time) </a:t>
            </a:r>
            <a:r>
              <a:rPr lang="en-US" sz="2000" b="1" dirty="0">
                <a:sym typeface="Wingdings" panose="05000000000000000000" pitchFamily="2" charset="2"/>
              </a:rPr>
              <a:t>S</a:t>
            </a:r>
            <a:r>
              <a:rPr lang="en-US" sz="2000" dirty="0">
                <a:sym typeface="Wingdings" panose="05000000000000000000" pitchFamily="2" charset="2"/>
              </a:rPr>
              <a:t>tochastic </a:t>
            </a:r>
            <a:r>
              <a:rPr lang="en-US" sz="2000" b="1" dirty="0">
                <a:sym typeface="Wingdings" panose="05000000000000000000" pitchFamily="2" charset="2"/>
              </a:rPr>
              <a:t>S</a:t>
            </a:r>
            <a:r>
              <a:rPr lang="en-US" sz="2000" dirty="0">
                <a:sym typeface="Wingdings" panose="05000000000000000000" pitchFamily="2" charset="2"/>
              </a:rPr>
              <a:t>econd order </a:t>
            </a:r>
            <a:r>
              <a:rPr lang="en-US" sz="2000" b="1" dirty="0">
                <a:sym typeface="Wingdings" panose="05000000000000000000" pitchFamily="2" charset="2"/>
              </a:rPr>
              <a:t>A</a:t>
            </a:r>
            <a:r>
              <a:rPr lang="en-US" sz="2000" dirty="0">
                <a:sym typeface="Wingdings" panose="05000000000000000000" pitchFamily="2" charset="2"/>
              </a:rPr>
              <a:t>lgorithm</a:t>
            </a:r>
          </a:p>
          <a:p>
            <a:r>
              <a:rPr lang="en-US" sz="2000" dirty="0">
                <a:sym typeface="Wingdings" panose="05000000000000000000" pitchFamily="2" charset="2"/>
              </a:rPr>
              <a:t>Especially efficient for GLMs</a:t>
            </a:r>
          </a:p>
          <a:p>
            <a:endParaRPr lang="en-US" sz="2200" dirty="0">
              <a:sym typeface="Wingdings" panose="05000000000000000000" pitchFamily="2" charset="2"/>
            </a:endParaRPr>
          </a:p>
          <a:p>
            <a:endParaRPr lang="en-US" sz="2200" dirty="0">
              <a:sym typeface="Wingdings" panose="05000000000000000000" pitchFamily="2" charset="2"/>
            </a:endParaRPr>
          </a:p>
          <a:p>
            <a:endParaRPr lang="en-US" sz="2400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FF98C7-2700-43CB-B5C9-CA1FF4E5725D}"/>
              </a:ext>
            </a:extLst>
          </p:cNvPr>
          <p:cNvSpPr txBox="1">
            <a:spLocks/>
          </p:cNvSpPr>
          <p:nvPr/>
        </p:nvSpPr>
        <p:spPr>
          <a:xfrm>
            <a:off x="457200" y="3181350"/>
            <a:ext cx="8229600" cy="1657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09E3E0-EDDD-4B11-B965-59EB7D8F7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66" t="52963" r="29166" b="29259"/>
          <a:stretch/>
        </p:blipFill>
        <p:spPr>
          <a:xfrm>
            <a:off x="2362200" y="1047750"/>
            <a:ext cx="4707683" cy="112984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3FEE409-8512-4EE0-9AC7-DF0CDB63505E}"/>
              </a:ext>
            </a:extLst>
          </p:cNvPr>
          <p:cNvCxnSpPr>
            <a:cxnSpLocks/>
          </p:cNvCxnSpPr>
          <p:nvPr/>
        </p:nvCxnSpPr>
        <p:spPr>
          <a:xfrm flipV="1">
            <a:off x="5029200" y="1872794"/>
            <a:ext cx="457200" cy="609600"/>
          </a:xfrm>
          <a:prstGeom prst="straightConnector1">
            <a:avLst/>
          </a:prstGeom>
          <a:ln>
            <a:solidFill>
              <a:srgbClr val="BF57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4F2869C-64C8-4CCB-9C6F-07132A226D6A}"/>
              </a:ext>
            </a:extLst>
          </p:cNvPr>
          <p:cNvCxnSpPr>
            <a:cxnSpLocks/>
          </p:cNvCxnSpPr>
          <p:nvPr/>
        </p:nvCxnSpPr>
        <p:spPr>
          <a:xfrm flipH="1" flipV="1">
            <a:off x="6477000" y="1885950"/>
            <a:ext cx="381000" cy="685800"/>
          </a:xfrm>
          <a:prstGeom prst="straightConnector1">
            <a:avLst/>
          </a:prstGeom>
          <a:ln>
            <a:solidFill>
              <a:srgbClr val="BF57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C95490F-7DA0-404A-8628-EBCA5B25BBD5}"/>
              </a:ext>
            </a:extLst>
          </p:cNvPr>
          <p:cNvSpPr txBox="1"/>
          <p:nvPr/>
        </p:nvSpPr>
        <p:spPr>
          <a:xfrm>
            <a:off x="4250483" y="2584907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Convex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871EE9-F24C-4754-8D7B-C0F422896235}"/>
                  </a:ext>
                </a:extLst>
              </p:cNvPr>
              <p:cNvSpPr txBox="1"/>
              <p:nvPr/>
            </p:nvSpPr>
            <p:spPr>
              <a:xfrm>
                <a:off x="6172200" y="2647949"/>
                <a:ext cx="20574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-</a:t>
                </a:r>
                <a:r>
                  <a:rPr lang="en-US" sz="2000" dirty="0" err="1">
                    <a:latin typeface="+mj-lt"/>
                  </a:rPr>
                  <a:t>regularizer</a:t>
                </a:r>
                <a:r>
                  <a:rPr lang="en-US" sz="2000" dirty="0"/>
                  <a:t>   </a:t>
                </a:r>
                <a:r>
                  <a:rPr lang="en-US" sz="20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𝑅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𝜆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871EE9-F24C-4754-8D7B-C0F422896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2647949"/>
                <a:ext cx="2057400" cy="707886"/>
              </a:xfrm>
              <a:prstGeom prst="rect">
                <a:avLst/>
              </a:prstGeom>
              <a:blipFill>
                <a:blip r:embed="rId3"/>
                <a:stretch>
                  <a:fillRect l="-3264" t="-5172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814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90550"/>
            <a:ext cx="8229600" cy="838200"/>
          </a:xfrm>
        </p:spPr>
        <p:txBody>
          <a:bodyPr>
            <a:normAutofit/>
          </a:bodyPr>
          <a:lstStyle/>
          <a:p>
            <a:r>
              <a:rPr lang="en-US" sz="3200" dirty="0"/>
              <a:t>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28750"/>
                <a:ext cx="8229600" cy="340995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sym typeface="Wingdings" panose="05000000000000000000" pitchFamily="2" charset="2"/>
                  </a:rPr>
                  <a:t>At each iteration: need to compute Newton update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𝛻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−2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𝛻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 </a:t>
                </a:r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Computing the Hessian 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 </a:t>
                </a:r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Computing its inverse 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2.373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US" sz="2000" dirty="0"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Complexity per iteration 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2.373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US" sz="2000" dirty="0">
                  <a:sym typeface="Wingdings" panose="05000000000000000000" pitchFamily="2" charset="2"/>
                </a:endParaRPr>
              </a:p>
              <a:p>
                <a:endParaRPr lang="en-US" sz="2000" dirty="0">
                  <a:sym typeface="Wingdings" panose="05000000000000000000" pitchFamily="2" charset="2"/>
                </a:endParaRPr>
              </a:p>
              <a:p>
                <a:r>
                  <a:rPr lang="en-US" sz="2000" dirty="0" err="1">
                    <a:sym typeface="Wingdings" panose="05000000000000000000" pitchFamily="2" charset="2"/>
                  </a:rPr>
                  <a:t>LiSSA</a:t>
                </a:r>
                <a:r>
                  <a:rPr lang="en-US" sz="2000" dirty="0">
                    <a:sym typeface="Wingdings" panose="05000000000000000000" pitchFamily="2" charset="2"/>
                  </a:rPr>
                  <a:t> reduces complexity for GLM down to </a:t>
                </a:r>
                <a:endParaRPr lang="en-US" sz="2000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                 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000" b="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𝑚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  <a:sym typeface="Wingdings" panose="05000000000000000000" pitchFamily="2" charset="2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  <a:sym typeface="Wingdings" panose="05000000000000000000" pitchFamily="2" charset="2"/>
                                                  </a:rPr>
                                                  <m:t>𝜅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  <a:sym typeface="Wingdings" panose="05000000000000000000" pitchFamily="2" charset="2"/>
                                                  </a:rPr>
                                                  <m:t>𝑙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𝑚𝑎𝑥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p>
                            </m:sSup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𝜅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</m:t>
                        </m:r>
                      </m:e>
                    </m:d>
                  </m:oMath>
                </a14:m>
                <a:endParaRPr lang="en-US" sz="2200" dirty="0">
                  <a:sym typeface="Wingdings" panose="05000000000000000000" pitchFamily="2" charset="2"/>
                </a:endParaRPr>
              </a:p>
              <a:p>
                <a:endParaRPr lang="en-US" sz="2200" dirty="0">
                  <a:sym typeface="Wingdings" panose="05000000000000000000" pitchFamily="2" charset="2"/>
                </a:endParaRPr>
              </a:p>
              <a:p>
                <a:endParaRPr lang="en-US" sz="2200" dirty="0">
                  <a:sym typeface="Wingdings" panose="05000000000000000000" pitchFamily="2" charset="2"/>
                </a:endParaRPr>
              </a:p>
              <a:p>
                <a:endParaRPr lang="en-US" sz="1800" dirty="0"/>
              </a:p>
              <a:p>
                <a:endParaRPr lang="en-US" sz="2400" dirty="0">
                  <a:sym typeface="Wingdings" panose="05000000000000000000" pitchFamily="2" charset="2"/>
                </a:endParaRPr>
              </a:p>
              <a:p>
                <a:endParaRPr lang="en-US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28750"/>
                <a:ext cx="8229600" cy="3409950"/>
              </a:xfrm>
              <a:blipFill>
                <a:blip r:embed="rId2"/>
                <a:stretch>
                  <a:fillRect l="-667" t="-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FF98C7-2700-43CB-B5C9-CA1FF4E5725D}"/>
              </a:ext>
            </a:extLst>
          </p:cNvPr>
          <p:cNvSpPr txBox="1">
            <a:spLocks/>
          </p:cNvSpPr>
          <p:nvPr/>
        </p:nvSpPr>
        <p:spPr>
          <a:xfrm>
            <a:off x="457200" y="3181350"/>
            <a:ext cx="8229600" cy="1657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51E5FC-5595-44EC-BA9C-9AB09EE7002F}"/>
              </a:ext>
            </a:extLst>
          </p:cNvPr>
          <p:cNvSpPr/>
          <p:nvPr/>
        </p:nvSpPr>
        <p:spPr>
          <a:xfrm>
            <a:off x="6629400" y="3434733"/>
            <a:ext cx="914400" cy="1371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0AD42B-FEC0-4A4A-9812-236895EA1FCE}"/>
              </a:ext>
            </a:extLst>
          </p:cNvPr>
          <p:cNvSpPr/>
          <p:nvPr/>
        </p:nvSpPr>
        <p:spPr>
          <a:xfrm>
            <a:off x="7848600" y="3663333"/>
            <a:ext cx="384048" cy="91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54AB11-AE83-4466-9B10-D42A2AC5E8D4}"/>
              </a:ext>
            </a:extLst>
          </p:cNvPr>
          <p:cNvCxnSpPr/>
          <p:nvPr/>
        </p:nvCxnSpPr>
        <p:spPr>
          <a:xfrm>
            <a:off x="6400800" y="3434733"/>
            <a:ext cx="0" cy="13716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04CE4F2-DD06-4464-9675-EBA549B7464E}"/>
              </a:ext>
            </a:extLst>
          </p:cNvPr>
          <p:cNvCxnSpPr>
            <a:cxnSpLocks/>
          </p:cNvCxnSpPr>
          <p:nvPr/>
        </p:nvCxnSpPr>
        <p:spPr>
          <a:xfrm flipH="1">
            <a:off x="6629400" y="3292320"/>
            <a:ext cx="914400" cy="95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7F2622B-102B-418A-A490-F49CED47D734}"/>
              </a:ext>
            </a:extLst>
          </p:cNvPr>
          <p:cNvCxnSpPr>
            <a:cxnSpLocks/>
          </p:cNvCxnSpPr>
          <p:nvPr/>
        </p:nvCxnSpPr>
        <p:spPr>
          <a:xfrm flipV="1">
            <a:off x="8382000" y="3663333"/>
            <a:ext cx="0" cy="9144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8952C8-1CEF-414B-B825-0427841AED45}"/>
              </a:ext>
            </a:extLst>
          </p:cNvPr>
          <p:cNvCxnSpPr>
            <a:cxnSpLocks/>
          </p:cNvCxnSpPr>
          <p:nvPr/>
        </p:nvCxnSpPr>
        <p:spPr>
          <a:xfrm flipH="1">
            <a:off x="7848601" y="3520458"/>
            <a:ext cx="38404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9AD8B9E-E3AE-4426-ABF7-EF1854B07726}"/>
              </a:ext>
            </a:extLst>
          </p:cNvPr>
          <p:cNvSpPr txBox="1"/>
          <p:nvPr/>
        </p:nvSpPr>
        <p:spPr>
          <a:xfrm>
            <a:off x="5791200" y="3825720"/>
            <a:ext cx="460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203FB3-1FC2-4DF6-AEBD-3AC0CEBE1AC4}"/>
              </a:ext>
            </a:extLst>
          </p:cNvPr>
          <p:cNvSpPr txBox="1"/>
          <p:nvPr/>
        </p:nvSpPr>
        <p:spPr>
          <a:xfrm>
            <a:off x="6856483" y="2890526"/>
            <a:ext cx="460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FC189A-E7E1-48C7-BCF1-268A3C786F4C}"/>
              </a:ext>
            </a:extLst>
          </p:cNvPr>
          <p:cNvSpPr txBox="1"/>
          <p:nvPr/>
        </p:nvSpPr>
        <p:spPr>
          <a:xfrm>
            <a:off x="8469187" y="3825720"/>
            <a:ext cx="460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F4627E-6FE2-46F4-B4CB-71CF143A27EB}"/>
              </a:ext>
            </a:extLst>
          </p:cNvPr>
          <p:cNvSpPr txBox="1"/>
          <p:nvPr/>
        </p:nvSpPr>
        <p:spPr>
          <a:xfrm>
            <a:off x="7850285" y="3092295"/>
            <a:ext cx="460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89668568"/>
      </p:ext>
    </p:extLst>
  </p:cSld>
  <p:clrMapOvr>
    <a:masterClrMapping/>
  </p:clrMapOvr>
</p:sld>
</file>

<file path=ppt/theme/theme1.xml><?xml version="1.0" encoding="utf-8"?>
<a:theme xmlns:a="http://schemas.openxmlformats.org/drawingml/2006/main" name="16-9 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6-9 Light Backgroun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6-9 White Backgrou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8622</TotalTime>
  <Words>939</Words>
  <Application>Microsoft Office PowerPoint</Application>
  <PresentationFormat>On-screen Show (16:9)</PresentationFormat>
  <Paragraphs>263</Paragraphs>
  <Slides>30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Arial Black</vt:lpstr>
      <vt:lpstr>Calibri</vt:lpstr>
      <vt:lpstr>Cambria Math</vt:lpstr>
      <vt:lpstr>Courier New</vt:lpstr>
      <vt:lpstr>16-9 Cover</vt:lpstr>
      <vt:lpstr>16-9 Light Background</vt:lpstr>
      <vt:lpstr>16-9 White Backgroud</vt:lpstr>
      <vt:lpstr>PowerPoint Presentation</vt:lpstr>
      <vt:lpstr>PowerPoint Presentation</vt:lpstr>
      <vt:lpstr>Newton’s Method</vt:lpstr>
      <vt:lpstr>Why Newton?</vt:lpstr>
      <vt:lpstr>Newton’s Method Algorithm</vt:lpstr>
      <vt:lpstr>Limitation of Newton’s method</vt:lpstr>
      <vt:lpstr>PowerPoint Presentation</vt:lpstr>
      <vt:lpstr>Overview</vt:lpstr>
      <vt:lpstr>Problem</vt:lpstr>
      <vt:lpstr>Overview of Techniques</vt:lpstr>
      <vt:lpstr>Overview of Techniques</vt:lpstr>
      <vt:lpstr>Estimation of Newton Step</vt:lpstr>
      <vt:lpstr>The LiSSA Algorithm</vt:lpstr>
      <vt:lpstr>Main Theorem</vt:lpstr>
      <vt:lpstr>Simulation Results</vt:lpstr>
      <vt:lpstr>More Experiments</vt:lpstr>
      <vt:lpstr>PowerPoint Presentation</vt:lpstr>
      <vt:lpstr>Overview</vt:lpstr>
      <vt:lpstr>Overview (Cont’d)</vt:lpstr>
      <vt:lpstr>LiSSA-Quad Algorithm</vt:lpstr>
      <vt:lpstr>Main Theorems</vt:lpstr>
      <vt:lpstr>Main Theorems (Cont’d)</vt:lpstr>
      <vt:lpstr>Simulation Results</vt:lpstr>
      <vt:lpstr>PowerPoint Presentation</vt:lpstr>
      <vt:lpstr>Runtime Improvement</vt:lpstr>
      <vt:lpstr>Property of GLM</vt:lpstr>
      <vt:lpstr>Fast Quadratic Solvers</vt:lpstr>
      <vt:lpstr>Algorithm</vt:lpstr>
      <vt:lpstr>Main Theorem</vt:lpstr>
      <vt:lpstr>Conclusions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subject/>
  <dc:creator>University Marketing and Creative Services</dc:creator>
  <cp:keywords/>
  <dc:description/>
  <cp:lastModifiedBy>Saadallah KASSIR</cp:lastModifiedBy>
  <cp:revision>486</cp:revision>
  <cp:lastPrinted>2011-01-24T02:49:42Z</cp:lastPrinted>
  <dcterms:created xsi:type="dcterms:W3CDTF">2011-06-30T15:04:08Z</dcterms:created>
  <dcterms:modified xsi:type="dcterms:W3CDTF">2019-04-11T04:12:00Z</dcterms:modified>
  <cp:category/>
</cp:coreProperties>
</file>